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1"/>
  </p:notesMasterIdLst>
  <p:sldIdLst>
    <p:sldId id="315" r:id="rId2"/>
    <p:sldId id="257"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2" autoAdjust="0"/>
    <p:restoredTop sz="58212" autoAdjust="0"/>
  </p:normalViewPr>
  <p:slideViewPr>
    <p:cSldViewPr snapToGrid="0">
      <p:cViewPr varScale="1">
        <p:scale>
          <a:sx n="65" d="100"/>
          <a:sy n="65" d="100"/>
        </p:scale>
        <p:origin x="217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141049-0D86-4217-BD66-D659AC5A38AB}"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C21698-6B17-4EE0-82EB-466F0583B6A6}" type="slidenum">
              <a:rPr lang="en-US" smtClean="0"/>
              <a:t>‹#›</a:t>
            </a:fld>
            <a:endParaRPr lang="en-US"/>
          </a:p>
        </p:txBody>
      </p:sp>
    </p:spTree>
    <p:extLst>
      <p:ext uri="{BB962C8B-B14F-4D97-AF65-F5344CB8AC3E}">
        <p14:creationId xmlns:p14="http://schemas.microsoft.com/office/powerpoint/2010/main" val="1245162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1 September 2024. </a:t>
            </a:r>
            <a:r>
              <a:rPr lang="en-US" sz="1000" b="1" dirty="0"/>
              <a:t>To ensure this is the most current version, please go to https://tjaglcs.army.mil/  and locate the STPs within the "Training" area/box of the TJAGLCS site.</a:t>
            </a:r>
          </a:p>
        </p:txBody>
      </p:sp>
    </p:spTree>
    <p:extLst>
      <p:ext uri="{BB962C8B-B14F-4D97-AF65-F5344CB8AC3E}">
        <p14:creationId xmlns:p14="http://schemas.microsoft.com/office/powerpoint/2010/main" val="957612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D70265CF-E120-4E31-893F-1AD9DA2773B0}" type="slidenum">
              <a:rPr lang="en-US" smtClean="0">
                <a:solidFill>
                  <a:srgbClr val="000000"/>
                </a:solidFill>
              </a:rPr>
              <a:pPr/>
              <a:t>10</a:t>
            </a:fld>
            <a:endParaRPr lang="en-US">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buFontTx/>
              <a:buChar char="•"/>
            </a:pPr>
            <a:r>
              <a:rPr lang="en-US" sz="1200" dirty="0">
                <a:cs typeface="Arial" charset="0"/>
              </a:rPr>
              <a:t> Instructor Comments:</a:t>
            </a:r>
          </a:p>
          <a:p>
            <a:pPr marL="638175" lvl="1" eaLnBrk="1" hangingPunct="1"/>
            <a:r>
              <a:rPr lang="en-US" sz="1200" dirty="0">
                <a:cs typeface="Arial" charset="0"/>
              </a:rPr>
              <a:t> There are several other important legal instruments within Estate Planning.  These are:</a:t>
            </a:r>
          </a:p>
          <a:p>
            <a:pPr lvl="2" eaLnBrk="1" hangingPunct="1"/>
            <a:r>
              <a:rPr lang="en-US" sz="1200" b="1" dirty="0">
                <a:cs typeface="Arial" charset="0"/>
              </a:rPr>
              <a:t> </a:t>
            </a:r>
            <a:r>
              <a:rPr lang="en-US" sz="1200" dirty="0">
                <a:cs typeface="Arial" charset="0"/>
              </a:rPr>
              <a:t>Your SGLI Designation Form;</a:t>
            </a:r>
          </a:p>
          <a:p>
            <a:pPr lvl="2" eaLnBrk="1" hangingPunct="1"/>
            <a:r>
              <a:rPr lang="en-US" sz="1200" dirty="0">
                <a:cs typeface="Arial" charset="0"/>
              </a:rPr>
              <a:t> Your Beneficiary Designations on Individual Retirement Arrangements (IRA), Thrift Savings Plan (TSP), and any other investments that you possess; and</a:t>
            </a:r>
          </a:p>
          <a:p>
            <a:pPr lvl="2" eaLnBrk="1" hangingPunct="1"/>
            <a:r>
              <a:rPr lang="en-US" sz="1200" dirty="0">
                <a:cs typeface="Arial" charset="0"/>
              </a:rPr>
              <a:t> Real Estate.  This type of property is very important is your estate.  We will discuss this in detail later in the briefing.</a:t>
            </a:r>
          </a:p>
          <a:p>
            <a:pPr marL="638175" lvl="1" eaLnBrk="1" hangingPunct="1"/>
            <a:r>
              <a:rPr lang="en-US" sz="1200" dirty="0">
                <a:cs typeface="Arial" charset="0"/>
              </a:rPr>
              <a:t> There are also several important Ancillary Documents within Estate Planning.  These are:</a:t>
            </a:r>
          </a:p>
          <a:p>
            <a:pPr lvl="2" eaLnBrk="1" hangingPunct="1"/>
            <a:r>
              <a:rPr lang="en-US" sz="1200" dirty="0">
                <a:cs typeface="Arial" charset="0"/>
              </a:rPr>
              <a:t> All of your executed Powers of Attorney;</a:t>
            </a:r>
          </a:p>
          <a:p>
            <a:pPr lvl="2" eaLnBrk="1" hangingPunct="1"/>
            <a:r>
              <a:rPr lang="en-US" sz="1200" dirty="0">
                <a:cs typeface="Arial" charset="0"/>
              </a:rPr>
              <a:t> Your Living Will, if you have executed one; and</a:t>
            </a:r>
          </a:p>
          <a:p>
            <a:pPr lvl="2" eaLnBrk="1" hangingPunct="1"/>
            <a:r>
              <a:rPr lang="en-US" sz="1200" dirty="0">
                <a:cs typeface="Arial" charset="0"/>
              </a:rPr>
              <a:t> Your Healthcare Power of Attorney, if you have executed this type of </a:t>
            </a:r>
            <a:r>
              <a:rPr lang="en-US" sz="1200" dirty="0" err="1">
                <a:cs typeface="Arial" charset="0"/>
              </a:rPr>
              <a:t>PoA</a:t>
            </a:r>
            <a:r>
              <a:rPr lang="en-US" sz="1200" dirty="0">
                <a:cs typeface="Arial" charset="0"/>
              </a:rPr>
              <a:t>. </a:t>
            </a:r>
          </a:p>
        </p:txBody>
      </p:sp>
    </p:spTree>
    <p:extLst>
      <p:ext uri="{BB962C8B-B14F-4D97-AF65-F5344CB8AC3E}">
        <p14:creationId xmlns:p14="http://schemas.microsoft.com/office/powerpoint/2010/main" val="35244662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E7A7905B-8257-4509-9DE8-B645E266EF5D}" type="slidenum">
              <a:rPr lang="en-US" smtClean="0">
                <a:solidFill>
                  <a:srgbClr val="000000"/>
                </a:solidFill>
              </a:rPr>
              <a:pPr/>
              <a:t>11</a:t>
            </a:fld>
            <a:endParaRPr lang="en-US">
              <a:solidFill>
                <a:srgbClr val="000000"/>
              </a:solidFill>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xfrm>
            <a:off x="698500" y="4410075"/>
            <a:ext cx="5588000" cy="4410075"/>
          </a:xfrm>
          <a:noFill/>
          <a:ln/>
        </p:spPr>
        <p:txBody>
          <a:bodyPr/>
          <a:lstStyle/>
          <a:p>
            <a:pPr eaLnBrk="1" hangingPunct="1">
              <a:buFontTx/>
              <a:buChar char="•"/>
            </a:pPr>
            <a:r>
              <a:rPr lang="en-US" sz="1100" dirty="0"/>
              <a:t>Instructor Comments:</a:t>
            </a:r>
          </a:p>
          <a:p>
            <a:pPr marL="522288" lvl="1" eaLnBrk="1" hangingPunct="1"/>
            <a:r>
              <a:rPr lang="en-US" sz="1100" dirty="0"/>
              <a:t> Estate planning is more than just drafting a will.  There are many other things to consider when determining what happens to your property in the event of your death.  </a:t>
            </a:r>
          </a:p>
          <a:p>
            <a:pPr marL="522288" lvl="1" eaLnBrk="1" hangingPunct="1"/>
            <a:r>
              <a:rPr lang="en-US" sz="1100" b="1" dirty="0"/>
              <a:t> SGLI:  </a:t>
            </a:r>
            <a:r>
              <a:rPr lang="en-US" sz="1100" dirty="0"/>
              <a:t>Often, a Soldier’s greatest asset is SGLI, which is worth $500,000.</a:t>
            </a:r>
          </a:p>
          <a:p>
            <a:pPr lvl="2" eaLnBrk="1" hangingPunct="1"/>
            <a:r>
              <a:rPr lang="en-US" sz="1100" dirty="0"/>
              <a:t> It is critical to ensure that your SGLI designation is correct. </a:t>
            </a:r>
          </a:p>
          <a:p>
            <a:pPr lvl="2" eaLnBrk="1" hangingPunct="1"/>
            <a:r>
              <a:rPr lang="en-US" sz="1100" dirty="0"/>
              <a:t> The last documented designation will control.  If you have your ex-spouse named on your SGLI, that person will get it, even if you are remarried or want your children to get it.  </a:t>
            </a:r>
            <a:r>
              <a:rPr lang="en-US" sz="1100" b="1" dirty="0"/>
              <a:t>MAKE SURE YOUR SGLI REFLECTS YOUR WISHES.</a:t>
            </a:r>
          </a:p>
          <a:p>
            <a:pPr lvl="2" eaLnBrk="1" hangingPunct="1"/>
            <a:r>
              <a:rPr lang="en-US" sz="1100" dirty="0"/>
              <a:t> If you are married and you name someone other than your spouse as beneficiary, or if you leave your spouse less than the full amount, then your spouse will be notified.  If you are not married, and you choose anything other than the full amount of coverage, then your next of kin will be notified.  Please see the SGLI web site for further information about his notification. </a:t>
            </a:r>
          </a:p>
          <a:p>
            <a:pPr lvl="2" eaLnBrk="1" hangingPunct="1"/>
            <a:r>
              <a:rPr lang="en-US" sz="1100" dirty="0">
                <a:cs typeface="Arial" charset="0"/>
              </a:rPr>
              <a:t> Do not name a minor child directly as a beneficiary.  The Office of SGLI (OSGLI) will not pay the SGLI proceeds to a minor and the payment will be on hold until a court appoints a custodian.  Your Legal Assistance Office can provide you with the correct language to use on your SGLI and will to ensure that you have set up a legally sufficient gift to your minor children.  There are many tools to legally transfer your SGLI for the benefit of minor children.</a:t>
            </a:r>
            <a:r>
              <a:rPr lang="en-US" sz="1100" baseline="0" dirty="0">
                <a:cs typeface="Arial" charset="0"/>
              </a:rPr>
              <a:t>  Speak to a Legal Assistance Attorney.  That being said, i</a:t>
            </a:r>
            <a:r>
              <a:rPr lang="en-US" sz="1100" kern="1200" baseline="0" dirty="0">
                <a:solidFill>
                  <a:schemeClr val="tx1"/>
                </a:solidFill>
                <a:latin typeface="Arial" charset="0"/>
                <a:ea typeface="+mn-ea"/>
                <a:cs typeface="+mn-cs"/>
              </a:rPr>
              <a:t>f you want to leave money for the benefit of your child, designate the CHILD (via custodial account or trust) on the SGLI form.  If you designate, for example, your sister who will care for your child, it is legally your SISTER’S money, not your child.  If your sister is divorced or dies without a will, the money may never go to your child.</a:t>
            </a:r>
            <a:endParaRPr lang="en-US" sz="1100" dirty="0">
              <a:cs typeface="Arial" charset="0"/>
            </a:endParaRPr>
          </a:p>
        </p:txBody>
      </p:sp>
    </p:spTree>
    <p:extLst>
      <p:ext uri="{BB962C8B-B14F-4D97-AF65-F5344CB8AC3E}">
        <p14:creationId xmlns:p14="http://schemas.microsoft.com/office/powerpoint/2010/main" val="2819987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D4255B36-7D3D-493C-8A6B-5CEC5FB7A4FB}" type="slidenum">
              <a:rPr lang="en-US" smtClean="0">
                <a:solidFill>
                  <a:srgbClr val="000000"/>
                </a:solidFill>
              </a:rPr>
              <a:pPr/>
              <a:t>12</a:t>
            </a:fld>
            <a:endParaRPr lang="en-US">
              <a:solidFill>
                <a:srgbClr val="000000"/>
              </a:solidFill>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xfrm>
            <a:off x="465138" y="4254500"/>
            <a:ext cx="5976937" cy="4875213"/>
          </a:xfrm>
          <a:noFill/>
          <a:ln/>
        </p:spPr>
        <p:txBody>
          <a:bodyPr/>
          <a:lstStyle/>
          <a:p>
            <a:pPr eaLnBrk="1" hangingPunct="1">
              <a:buFontTx/>
              <a:buChar char="•"/>
            </a:pPr>
            <a:r>
              <a:rPr lang="en-US" dirty="0">
                <a:cs typeface="Arial" charset="0"/>
              </a:rPr>
              <a:t> Instructor Comments:</a:t>
            </a:r>
          </a:p>
          <a:p>
            <a:pPr marL="522288" lvl="1" eaLnBrk="1" hangingPunct="1"/>
            <a:r>
              <a:rPr lang="en-US" dirty="0">
                <a:cs typeface="Arial" charset="0"/>
              </a:rPr>
              <a:t> Other Investments:</a:t>
            </a:r>
          </a:p>
          <a:p>
            <a:pPr marL="522288" lvl="1" eaLnBrk="1" hangingPunct="1"/>
            <a:r>
              <a:rPr lang="en-US" dirty="0">
                <a:cs typeface="Arial" charset="0"/>
              </a:rPr>
              <a:t> </a:t>
            </a:r>
            <a:r>
              <a:rPr lang="en-US" b="1" dirty="0">
                <a:cs typeface="Arial" charset="0"/>
              </a:rPr>
              <a:t>IRA, TSP, or other contractual arrangements that allow you to designate a beneficiary:</a:t>
            </a:r>
            <a:r>
              <a:rPr lang="en-US" dirty="0">
                <a:cs typeface="Arial" charset="0"/>
              </a:rPr>
              <a:t> </a:t>
            </a:r>
          </a:p>
          <a:p>
            <a:pPr lvl="2" eaLnBrk="1" hangingPunct="1"/>
            <a:r>
              <a:rPr lang="en-US" dirty="0">
                <a:cs typeface="Arial" charset="0"/>
              </a:rPr>
              <a:t> Review the documents to ensure that you have named your desired beneficiary.  </a:t>
            </a:r>
          </a:p>
          <a:p>
            <a:pPr lvl="2" eaLnBrk="1" hangingPunct="1"/>
            <a:r>
              <a:rPr lang="en-US" dirty="0">
                <a:cs typeface="Arial" charset="0"/>
              </a:rPr>
              <a:t> The contract will control the disposition of this property.  In case of a conflict with your will, contractual law will override the will. </a:t>
            </a:r>
          </a:p>
          <a:p>
            <a:pPr lvl="2" eaLnBrk="1" hangingPunct="1"/>
            <a:r>
              <a:rPr lang="en-US" dirty="0">
                <a:cs typeface="Arial" charset="0"/>
              </a:rPr>
              <a:t> This property can pass under the will to a trust created in the will if the contractual arrangement allowing it do so has been arranged prior to death.  </a:t>
            </a:r>
          </a:p>
          <a:p>
            <a:pPr lvl="3" eaLnBrk="1" hangingPunct="1"/>
            <a:r>
              <a:rPr lang="en-US" dirty="0">
                <a:cs typeface="Arial" charset="0"/>
              </a:rPr>
              <a:t> In other words, the two documents, the will, and the contractual beneficiary designation must work together.  The will must set up a trust, and the contract must be written to pour the asset into that trust created in the will.  </a:t>
            </a:r>
          </a:p>
          <a:p>
            <a:pPr lvl="3" eaLnBrk="1" hangingPunct="1"/>
            <a:r>
              <a:rPr lang="en-US" dirty="0">
                <a:cs typeface="Arial" charset="0"/>
              </a:rPr>
              <a:t> The Legal Assistance office can give you the proper language to include in the contract to accomplish this. </a:t>
            </a:r>
          </a:p>
          <a:p>
            <a:pPr marL="522288" lvl="1" eaLnBrk="1" hangingPunct="1"/>
            <a:r>
              <a:rPr lang="en-US" dirty="0">
                <a:cs typeface="Arial" charset="0"/>
              </a:rPr>
              <a:t> </a:t>
            </a:r>
            <a:r>
              <a:rPr lang="en-US" b="1" dirty="0">
                <a:cs typeface="Arial" charset="0"/>
              </a:rPr>
              <a:t>Bank Accounts:</a:t>
            </a:r>
          </a:p>
          <a:p>
            <a:pPr lvl="2" eaLnBrk="1" hangingPunct="1"/>
            <a:r>
              <a:rPr lang="en-US" dirty="0">
                <a:cs typeface="Arial" charset="0"/>
              </a:rPr>
              <a:t>  If you have a bank account and wish that account to go to an individual upon your death, then you can make that account a pay on death account, also referred to as designating a POD beneficiary.  (Again, this is a contractual arrangement you make with the bank).</a:t>
            </a:r>
          </a:p>
          <a:p>
            <a:pPr lvl="2" eaLnBrk="1" hangingPunct="1"/>
            <a:r>
              <a:rPr lang="en-US" dirty="0">
                <a:cs typeface="Arial" charset="0"/>
              </a:rPr>
              <a:t> A joint bank account does not always mean that the survivor will receive full ownership of the account.  Consult the financial institution to be sure that you and your spouse own it as “joint tenants with right of survivorship” or that it is arranged as a pay on death account.  Otherwise, the probate court may have to decide who owns the portion that belonged to the deceased.</a:t>
            </a:r>
          </a:p>
        </p:txBody>
      </p:sp>
    </p:spTree>
    <p:extLst>
      <p:ext uri="{BB962C8B-B14F-4D97-AF65-F5344CB8AC3E}">
        <p14:creationId xmlns:p14="http://schemas.microsoft.com/office/powerpoint/2010/main" val="27788896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A9A6E986-A82E-4722-AAD0-9B8495E7239B}" type="slidenum">
              <a:rPr lang="en-US" smtClean="0">
                <a:solidFill>
                  <a:srgbClr val="000000"/>
                </a:solidFill>
              </a:rPr>
              <a:pPr/>
              <a:t>13</a:t>
            </a:fld>
            <a:endParaRPr lang="en-US">
              <a:solidFill>
                <a:srgbClr val="000000"/>
              </a:solidFill>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465138" y="4254500"/>
            <a:ext cx="5976937" cy="4875213"/>
          </a:xfrm>
          <a:noFill/>
          <a:ln/>
        </p:spPr>
        <p:txBody>
          <a:bodyPr/>
          <a:lstStyle/>
          <a:p>
            <a:pPr eaLnBrk="1" hangingPunct="1">
              <a:buFontTx/>
              <a:buChar char="•"/>
            </a:pPr>
            <a:r>
              <a:rPr lang="en-US" sz="1200" dirty="0">
                <a:cs typeface="Arial" charset="0"/>
              </a:rPr>
              <a:t>Instructor Comments:</a:t>
            </a:r>
          </a:p>
          <a:p>
            <a:pPr marL="579438" lvl="1" eaLnBrk="1" hangingPunct="1"/>
            <a:r>
              <a:rPr lang="en-US" sz="1200" b="1" dirty="0">
                <a:cs typeface="Arial" charset="0"/>
              </a:rPr>
              <a:t> Real Estate:</a:t>
            </a:r>
            <a:r>
              <a:rPr lang="en-US" sz="1200" dirty="0">
                <a:cs typeface="Arial" charset="0"/>
              </a:rPr>
              <a:t>  Make sure you understand your deed.  If the real estate is owned as a joint tenancy with the right of survivorship or tenants by the entirety, then there is no need to designate a beneficiary in your will.  Some states allow you to draft a transfer on death deed.  Your Legal Assistance Office can help you sort through any questions you may have as to the effect of types of ownership.  The rules vary by state.</a:t>
            </a:r>
          </a:p>
          <a:p>
            <a:pPr marL="579438" lvl="1" eaLnBrk="1" hangingPunct="1"/>
            <a:r>
              <a:rPr lang="en-US" sz="1200" dirty="0">
                <a:cs typeface="Arial" charset="0"/>
              </a:rPr>
              <a:t>  If you own a home as a tenant in common or as sole owner, then you will want to designate a beneficiary for the house in a will.  Your share of the house will pass to that beneficiary.</a:t>
            </a:r>
          </a:p>
          <a:p>
            <a:pPr marL="579438" lvl="1" eaLnBrk="1" hangingPunct="1"/>
            <a:r>
              <a:rPr lang="en-US" sz="1200" b="1" dirty="0">
                <a:cs typeface="Arial" charset="0"/>
              </a:rPr>
              <a:t> If no designation has been made on a contract, such as for life insurance, the proceeds will pass as an asset under the will, typically through the residuary (the property that is left over) clause.</a:t>
            </a:r>
          </a:p>
        </p:txBody>
      </p:sp>
    </p:spTree>
    <p:extLst>
      <p:ext uri="{BB962C8B-B14F-4D97-AF65-F5344CB8AC3E}">
        <p14:creationId xmlns:p14="http://schemas.microsoft.com/office/powerpoint/2010/main" val="507443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32316996-B491-4A5B-AAED-0A6B3377D194}" type="slidenum">
              <a:rPr lang="en-US" smtClean="0">
                <a:solidFill>
                  <a:srgbClr val="000000"/>
                </a:solidFill>
              </a:rPr>
              <a:pPr/>
              <a:t>14</a:t>
            </a:fld>
            <a:endParaRPr lang="en-US">
              <a:solidFill>
                <a:srgbClr val="000000"/>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xfrm>
            <a:off x="387350" y="4178300"/>
            <a:ext cx="6132513" cy="4486275"/>
          </a:xfrm>
          <a:noFill/>
          <a:ln/>
        </p:spPr>
        <p:txBody>
          <a:bodyPr/>
          <a:lstStyle/>
          <a:p>
            <a:pPr eaLnBrk="1" hangingPunct="1">
              <a:lnSpc>
                <a:spcPct val="80000"/>
              </a:lnSpc>
              <a:buFontTx/>
              <a:buChar char="•"/>
            </a:pPr>
            <a:r>
              <a:rPr lang="en-US" sz="900" dirty="0">
                <a:cs typeface="Arial" charset="0"/>
              </a:rPr>
              <a:t> </a:t>
            </a:r>
            <a:r>
              <a:rPr lang="en-US" dirty="0">
                <a:cs typeface="Arial" charset="0"/>
              </a:rPr>
              <a:t>Instructor Comments:</a:t>
            </a:r>
          </a:p>
          <a:p>
            <a:pPr lvl="1" eaLnBrk="1" hangingPunct="1">
              <a:lnSpc>
                <a:spcPct val="80000"/>
              </a:lnSpc>
            </a:pPr>
            <a:r>
              <a:rPr lang="en-US" dirty="0">
                <a:cs typeface="Arial" charset="0"/>
              </a:rPr>
              <a:t> Ancillary documents:</a:t>
            </a:r>
          </a:p>
          <a:p>
            <a:pPr lvl="2" eaLnBrk="1" hangingPunct="1">
              <a:lnSpc>
                <a:spcPct val="80000"/>
              </a:lnSpc>
            </a:pPr>
            <a:r>
              <a:rPr lang="en-US" dirty="0">
                <a:cs typeface="Arial" charset="0"/>
              </a:rPr>
              <a:t> This is also the time to consider executing other documents you will need in the case you are incapacitated, but not deceased, or just unable to act effectively (i.e., while deployed).</a:t>
            </a:r>
          </a:p>
          <a:p>
            <a:pPr lvl="2" eaLnBrk="1" hangingPunct="1">
              <a:lnSpc>
                <a:spcPct val="80000"/>
              </a:lnSpc>
            </a:pPr>
            <a:r>
              <a:rPr lang="en-US" dirty="0">
                <a:cs typeface="Arial" charset="0"/>
              </a:rPr>
              <a:t> </a:t>
            </a:r>
            <a:r>
              <a:rPr lang="en-US" b="1" dirty="0">
                <a:cs typeface="Arial" charset="0"/>
              </a:rPr>
              <a:t>Powers of Attorney:</a:t>
            </a:r>
            <a:r>
              <a:rPr lang="en-US" dirty="0">
                <a:cs typeface="Arial" charset="0"/>
              </a:rPr>
              <a:t>  Two main considerations.</a:t>
            </a:r>
          </a:p>
          <a:p>
            <a:pPr lvl="3" eaLnBrk="1" hangingPunct="1">
              <a:lnSpc>
                <a:spcPct val="80000"/>
              </a:lnSpc>
            </a:pPr>
            <a:r>
              <a:rPr lang="en-US" dirty="0">
                <a:cs typeface="Arial" charset="0"/>
              </a:rPr>
              <a:t> </a:t>
            </a:r>
            <a:r>
              <a:rPr lang="en-US" b="1" dirty="0">
                <a:cs typeface="Arial" charset="0"/>
              </a:rPr>
              <a:t>Types:</a:t>
            </a:r>
            <a:r>
              <a:rPr lang="en-US" dirty="0">
                <a:cs typeface="Arial" charset="0"/>
              </a:rPr>
              <a:t> </a:t>
            </a:r>
          </a:p>
          <a:p>
            <a:pPr lvl="3" eaLnBrk="1" hangingPunct="1">
              <a:lnSpc>
                <a:spcPct val="80000"/>
              </a:lnSpc>
            </a:pPr>
            <a:r>
              <a:rPr lang="en-US" dirty="0">
                <a:cs typeface="Arial" charset="0"/>
              </a:rPr>
              <a:t> </a:t>
            </a:r>
            <a:r>
              <a:rPr lang="en-US" b="1" dirty="0">
                <a:cs typeface="Arial" charset="0"/>
              </a:rPr>
              <a:t>General Power of Attorney</a:t>
            </a:r>
            <a:r>
              <a:rPr lang="en-US" dirty="0">
                <a:cs typeface="Arial" charset="0"/>
              </a:rPr>
              <a:t>:  Allows an individual to act on your behalf in any situation. (However, there are important exceptions, for example, the authority to deal with DFAS on your behalf, reenlistment, and marriage.  See your Legal Assistance Attorney)  </a:t>
            </a:r>
          </a:p>
          <a:p>
            <a:pPr lvl="3" eaLnBrk="1" hangingPunct="1">
              <a:lnSpc>
                <a:spcPct val="80000"/>
              </a:lnSpc>
            </a:pPr>
            <a:r>
              <a:rPr lang="en-US" dirty="0">
                <a:cs typeface="Arial" charset="0"/>
              </a:rPr>
              <a:t> </a:t>
            </a:r>
            <a:r>
              <a:rPr lang="en-US" b="1" dirty="0">
                <a:cs typeface="Arial" charset="0"/>
              </a:rPr>
              <a:t>Special Power of Attorney</a:t>
            </a:r>
            <a:r>
              <a:rPr lang="en-US" dirty="0">
                <a:cs typeface="Arial" charset="0"/>
              </a:rPr>
              <a:t>:  Allows an individual to act on your behalf for specific instances only, such as packing and receiving household goods, or selling a car.</a:t>
            </a:r>
            <a:endParaRPr lang="en-US" b="1" dirty="0">
              <a:cs typeface="Arial" charset="0"/>
            </a:endParaRPr>
          </a:p>
          <a:p>
            <a:pPr lvl="3" eaLnBrk="1" hangingPunct="1">
              <a:lnSpc>
                <a:spcPct val="80000"/>
              </a:lnSpc>
            </a:pPr>
            <a:r>
              <a:rPr lang="en-US" b="1" dirty="0">
                <a:cs typeface="Arial" charset="0"/>
              </a:rPr>
              <a:t> Timing:</a:t>
            </a:r>
          </a:p>
          <a:p>
            <a:pPr lvl="3" eaLnBrk="1" hangingPunct="1">
              <a:lnSpc>
                <a:spcPct val="80000"/>
              </a:lnSpc>
            </a:pPr>
            <a:r>
              <a:rPr lang="en-US" b="1" dirty="0">
                <a:cs typeface="Arial" charset="0"/>
              </a:rPr>
              <a:t> Durable Power of Attorney</a:t>
            </a:r>
            <a:r>
              <a:rPr lang="en-US" dirty="0">
                <a:cs typeface="Arial" charset="0"/>
              </a:rPr>
              <a:t>:  Allows an individual to act on your  behalf as soon as the document is signed, lasting through incapacitation.</a:t>
            </a:r>
          </a:p>
          <a:p>
            <a:pPr lvl="3" eaLnBrk="1" hangingPunct="1">
              <a:lnSpc>
                <a:spcPct val="80000"/>
              </a:lnSpc>
            </a:pPr>
            <a:r>
              <a:rPr lang="en-US" dirty="0">
                <a:cs typeface="Arial" charset="0"/>
              </a:rPr>
              <a:t> If it is not a Durable Power of Attorney, the power ENDS upon your incapacitation.  This may be when you need it the most. (i.e., you suffer a brain injury).</a:t>
            </a:r>
          </a:p>
          <a:p>
            <a:pPr lvl="3" eaLnBrk="1" hangingPunct="1">
              <a:lnSpc>
                <a:spcPct val="80000"/>
              </a:lnSpc>
            </a:pPr>
            <a:r>
              <a:rPr lang="en-US" dirty="0">
                <a:cs typeface="Arial" charset="0"/>
              </a:rPr>
              <a:t> </a:t>
            </a:r>
            <a:r>
              <a:rPr lang="en-US" b="1" dirty="0">
                <a:cs typeface="Arial" charset="0"/>
              </a:rPr>
              <a:t>Springing Power of Attorney</a:t>
            </a:r>
            <a:r>
              <a:rPr lang="en-US" dirty="0">
                <a:cs typeface="Arial" charset="0"/>
              </a:rPr>
              <a:t>:  A power of attorney that is only effective if you become incapacitated. </a:t>
            </a:r>
          </a:p>
          <a:p>
            <a:pPr lvl="1" eaLnBrk="1" hangingPunct="1">
              <a:lnSpc>
                <a:spcPct val="80000"/>
              </a:lnSpc>
            </a:pPr>
            <a:r>
              <a:rPr lang="en-US" b="1" dirty="0">
                <a:cs typeface="Arial" charset="0"/>
              </a:rPr>
              <a:t> Private institutions and companies do not have to accept Powers of Attorney.  Check with the institution or company in advance.  It may require that you use their form of Power of Attorney.</a:t>
            </a:r>
            <a:r>
              <a:rPr lang="en-US" dirty="0">
                <a:cs typeface="Arial" charset="0"/>
              </a:rPr>
              <a:t>  </a:t>
            </a:r>
          </a:p>
          <a:p>
            <a:pPr lvl="1" eaLnBrk="1" hangingPunct="1">
              <a:lnSpc>
                <a:spcPct val="80000"/>
              </a:lnSpc>
            </a:pPr>
            <a:r>
              <a:rPr lang="en-US" b="1" dirty="0">
                <a:cs typeface="Arial" charset="0"/>
              </a:rPr>
              <a:t> CAUTION:  </a:t>
            </a:r>
            <a:r>
              <a:rPr lang="en-US" dirty="0">
                <a:cs typeface="Arial" charset="0"/>
              </a:rPr>
              <a:t>Any POA is subject to abuse.  Grantees may use it to open accounts for which you will be liable.  They can use it to drain all the money out of the bank account or to sell your property.  So be careful of whom you choose as your power of attorney.  </a:t>
            </a:r>
          </a:p>
          <a:p>
            <a:pPr lvl="1" eaLnBrk="1" hangingPunct="1">
              <a:lnSpc>
                <a:spcPct val="80000"/>
              </a:lnSpc>
            </a:pPr>
            <a:r>
              <a:rPr lang="en-US" dirty="0">
                <a:cs typeface="Arial" charset="0"/>
              </a:rPr>
              <a:t> Remember, a Power of Attorney is in effect until it expires or</a:t>
            </a:r>
            <a:r>
              <a:rPr lang="en-US" baseline="0" dirty="0">
                <a:cs typeface="Arial" charset="0"/>
              </a:rPr>
              <a:t> </a:t>
            </a:r>
            <a:r>
              <a:rPr lang="en-US" dirty="0">
                <a:cs typeface="Arial" charset="0"/>
              </a:rPr>
              <a:t>is revoked.  You can prepare a Power of Attorney revocation and send that to any business that you think might have honored the original Power of Attorney.  The only sure way to revoke a Power of Attorney is to get the original and destroy it.  Your legal assistance attorney can help you resolve any Power of Attorney revocation issues. </a:t>
            </a:r>
          </a:p>
          <a:p>
            <a:pPr lvl="1" eaLnBrk="1" hangingPunct="1">
              <a:lnSpc>
                <a:spcPct val="80000"/>
              </a:lnSpc>
            </a:pPr>
            <a:endParaRPr lang="en-US" dirty="0">
              <a:cs typeface="Arial" charset="0"/>
            </a:endParaRPr>
          </a:p>
          <a:p>
            <a:pPr lvl="1" eaLnBrk="1" hangingPunct="1">
              <a:lnSpc>
                <a:spcPct val="80000"/>
              </a:lnSpc>
            </a:pPr>
            <a:r>
              <a:rPr lang="en-US" dirty="0">
                <a:cs typeface="Arial" charset="0"/>
              </a:rPr>
              <a:t> NOTE:  Powers of</a:t>
            </a:r>
            <a:r>
              <a:rPr lang="en-US" baseline="0" dirty="0">
                <a:cs typeface="Arial" charset="0"/>
              </a:rPr>
              <a:t> Attorney are only valid while you are alive.  At your death, any unexpired POAs are no longer valid.  At death, only a will, contractual designations (such as a POD beneficiary or life insurance beneficiary) are valid.</a:t>
            </a:r>
            <a:endParaRPr lang="en-US" dirty="0">
              <a:cs typeface="Arial" charset="0"/>
            </a:endParaRPr>
          </a:p>
        </p:txBody>
      </p:sp>
    </p:spTree>
    <p:extLst>
      <p:ext uri="{BB962C8B-B14F-4D97-AF65-F5344CB8AC3E}">
        <p14:creationId xmlns:p14="http://schemas.microsoft.com/office/powerpoint/2010/main" val="3328371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FB9D2538-EB17-490B-A012-8F0218B11C36}" type="slidenum">
              <a:rPr lang="en-US" smtClean="0">
                <a:solidFill>
                  <a:srgbClr val="000000"/>
                </a:solidFill>
              </a:rPr>
              <a:pPr/>
              <a:t>15</a:t>
            </a:fld>
            <a:endParaRPr lang="en-US">
              <a:solidFill>
                <a:srgbClr val="000000"/>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542925" y="4178300"/>
            <a:ext cx="5899150" cy="4176713"/>
          </a:xfrm>
          <a:noFill/>
          <a:ln/>
        </p:spPr>
        <p:txBody>
          <a:bodyPr/>
          <a:lstStyle/>
          <a:p>
            <a:pPr eaLnBrk="1" hangingPunct="1">
              <a:buFontTx/>
              <a:buChar char="•"/>
            </a:pPr>
            <a:r>
              <a:rPr lang="en-US" sz="900" dirty="0">
                <a:cs typeface="Arial" charset="0"/>
              </a:rPr>
              <a:t> </a:t>
            </a:r>
            <a:r>
              <a:rPr lang="en-US" dirty="0">
                <a:cs typeface="Arial" charset="0"/>
              </a:rPr>
              <a:t>Instructor Comments:</a:t>
            </a:r>
          </a:p>
          <a:p>
            <a:pPr lvl="1" eaLnBrk="1" hangingPunct="1"/>
            <a:r>
              <a:rPr lang="en-US" dirty="0">
                <a:cs typeface="Arial" charset="0"/>
              </a:rPr>
              <a:t> </a:t>
            </a:r>
            <a:r>
              <a:rPr lang="en-US" b="1" dirty="0">
                <a:cs typeface="Arial" charset="0"/>
              </a:rPr>
              <a:t>LIVING WILL:</a:t>
            </a:r>
            <a:r>
              <a:rPr lang="en-US" dirty="0">
                <a:cs typeface="Arial" charset="0"/>
              </a:rPr>
              <a:t>  A document that governs personal health care decisions in the event you become incapacitated.  </a:t>
            </a:r>
          </a:p>
          <a:p>
            <a:pPr lvl="2" eaLnBrk="1" hangingPunct="1"/>
            <a:r>
              <a:rPr lang="en-US" dirty="0">
                <a:cs typeface="Arial" charset="0"/>
              </a:rPr>
              <a:t> The living will only comes into effect when you become incapacitated and you meet the criteria described in the document. </a:t>
            </a:r>
          </a:p>
          <a:p>
            <a:pPr lvl="3" eaLnBrk="1" hangingPunct="1"/>
            <a:r>
              <a:rPr lang="en-US" dirty="0">
                <a:cs typeface="Arial" charset="0"/>
              </a:rPr>
              <a:t> Generally, you need to be in a terminal condition or in a persistent vegetative state;</a:t>
            </a:r>
          </a:p>
          <a:p>
            <a:pPr lvl="3" eaLnBrk="1" hangingPunct="1"/>
            <a:r>
              <a:rPr lang="en-US" dirty="0">
                <a:cs typeface="Arial" charset="0"/>
              </a:rPr>
              <a:t> A decision for you, the patient, is covered in the document – i.e. the decision to remove or forego treatment.</a:t>
            </a:r>
          </a:p>
          <a:p>
            <a:pPr lvl="2" eaLnBrk="1" hangingPunct="1"/>
            <a:r>
              <a:rPr lang="en-US" dirty="0">
                <a:cs typeface="Arial" charset="0"/>
              </a:rPr>
              <a:t> A living will cannot cover all possible situations.  You should inform someone about your desires or appoint an agent under a healthcare power of attorney.  (See below.)  </a:t>
            </a:r>
          </a:p>
          <a:p>
            <a:pPr lvl="2" eaLnBrk="1" hangingPunct="1"/>
            <a:r>
              <a:rPr lang="en-US" dirty="0">
                <a:cs typeface="Arial" charset="0"/>
              </a:rPr>
              <a:t> You can keep a copy of the living will in your medical records, with your other important documents, or with your healthcare power of attorney agent.  </a:t>
            </a:r>
          </a:p>
          <a:p>
            <a:pPr lvl="2" eaLnBrk="1" hangingPunct="1"/>
            <a:r>
              <a:rPr lang="en-US" dirty="0">
                <a:cs typeface="Arial" charset="0"/>
              </a:rPr>
              <a:t> You can revoke a living will in writing, or by destroying the original.</a:t>
            </a:r>
          </a:p>
          <a:p>
            <a:pPr lvl="1" eaLnBrk="1" hangingPunct="1"/>
            <a:r>
              <a:rPr lang="en-US" dirty="0">
                <a:cs typeface="Arial" charset="0"/>
              </a:rPr>
              <a:t> </a:t>
            </a:r>
            <a:r>
              <a:rPr lang="en-US" b="1" dirty="0">
                <a:cs typeface="Arial" charset="0"/>
              </a:rPr>
              <a:t>HEALTHCARE POWER OF ATTORNEY:</a:t>
            </a:r>
            <a:r>
              <a:rPr lang="en-US" dirty="0">
                <a:cs typeface="Arial" charset="0"/>
              </a:rPr>
              <a:t>  A document that appoints an agent to act on your behalf in making medical decisions if you become incapacitated.  It supplements your living will so that there is someone acting as your advocate with regard to the care and treatment you desired.</a:t>
            </a:r>
          </a:p>
          <a:p>
            <a:pPr lvl="1" eaLnBrk="1" hangingPunct="1"/>
            <a:r>
              <a:rPr lang="en-US" dirty="0">
                <a:cs typeface="Arial" charset="0"/>
              </a:rPr>
              <a:t> Other ancillary documents to consider:</a:t>
            </a:r>
          </a:p>
          <a:p>
            <a:pPr lvl="2" eaLnBrk="1" hangingPunct="1"/>
            <a:r>
              <a:rPr lang="en-US" dirty="0">
                <a:cs typeface="Arial" charset="0"/>
              </a:rPr>
              <a:t> Mortuary plan:  can be an informal document stating what you’d like with regard to funeral arrangements</a:t>
            </a:r>
          </a:p>
          <a:p>
            <a:pPr lvl="2" eaLnBrk="1" hangingPunct="1"/>
            <a:r>
              <a:rPr lang="en-US" dirty="0">
                <a:cs typeface="Arial" charset="0"/>
              </a:rPr>
              <a:t> Anatomical gift designation directing the donation of organs    </a:t>
            </a:r>
          </a:p>
          <a:p>
            <a:pPr lvl="3" eaLnBrk="1" hangingPunct="1"/>
            <a:r>
              <a:rPr lang="en-US" dirty="0">
                <a:cs typeface="Arial" charset="0"/>
              </a:rPr>
              <a:t> It is best to make this designation on your drivers license so that it can acted on in time for the gift to be useful.  It also makes you part of a national registry that matches organs to those that need them.</a:t>
            </a:r>
          </a:p>
        </p:txBody>
      </p:sp>
    </p:spTree>
    <p:extLst>
      <p:ext uri="{BB962C8B-B14F-4D97-AF65-F5344CB8AC3E}">
        <p14:creationId xmlns:p14="http://schemas.microsoft.com/office/powerpoint/2010/main" val="3181706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5E2EDBB3-032F-453A-BD33-FF816116C22F}" type="slidenum">
              <a:rPr lang="en-US" smtClean="0">
                <a:solidFill>
                  <a:srgbClr val="000000"/>
                </a:solidFill>
              </a:rPr>
              <a:pPr/>
              <a:t>16</a:t>
            </a:fld>
            <a:endParaRPr lang="en-US">
              <a:solidFill>
                <a:srgbClr val="000000"/>
              </a:solidFill>
            </a:endParaRPr>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lnSpc>
                <a:spcPct val="90000"/>
              </a:lnSpc>
              <a:buFontTx/>
              <a:buChar char="•"/>
            </a:pPr>
            <a:r>
              <a:rPr lang="en-US" sz="1200" dirty="0">
                <a:cs typeface="Arial" charset="0"/>
              </a:rPr>
              <a:t>Instructor Comments:</a:t>
            </a:r>
          </a:p>
          <a:p>
            <a:pPr marL="579438" lvl="1" eaLnBrk="1" hangingPunct="1">
              <a:lnSpc>
                <a:spcPct val="90000"/>
              </a:lnSpc>
            </a:pPr>
            <a:r>
              <a:rPr lang="en-US" sz="1200" dirty="0">
                <a:cs typeface="Arial" charset="0"/>
              </a:rPr>
              <a:t> You </a:t>
            </a:r>
            <a:r>
              <a:rPr lang="en-US" sz="1200" dirty="0"/>
              <a:t>should carefully review DD Form 93, Record of Emergency Data.  You are required to complete one every time you PCS or deploy.</a:t>
            </a:r>
          </a:p>
          <a:p>
            <a:pPr lvl="2" eaLnBrk="1" hangingPunct="1">
              <a:lnSpc>
                <a:spcPct val="90000"/>
              </a:lnSpc>
            </a:pPr>
            <a:r>
              <a:rPr lang="en-US" sz="1200" dirty="0"/>
              <a:t> This document controls who receives certain benefits after you die. </a:t>
            </a:r>
          </a:p>
          <a:p>
            <a:pPr lvl="3" eaLnBrk="1" hangingPunct="1">
              <a:lnSpc>
                <a:spcPct val="90000"/>
              </a:lnSpc>
            </a:pPr>
            <a:r>
              <a:rPr lang="en-US" sz="1200" dirty="0"/>
              <a:t> Death gratuity of $100,000 (payable within 72 hours of your death) – you may designate anyone as beneficiary.  You may also designate multiple beneficiaries in increments of 10%.</a:t>
            </a:r>
            <a:r>
              <a:rPr lang="en-US" sz="1200" dirty="0">
                <a:cs typeface="Arial" charset="0"/>
              </a:rPr>
              <a:t>  However, if no beneficiaries are named or not all the death gratuity is given to a beneficiary, then the death gratuity of $100,000 or the remaining amount of death gratuity will automatically go to your spouse.  If there is no spouse, then it goes to your children.  </a:t>
            </a:r>
            <a:r>
              <a:rPr lang="en-US" sz="1200" i="0" dirty="0">
                <a:cs typeface="Arial" charset="0"/>
              </a:rPr>
              <a:t>See</a:t>
            </a:r>
            <a:r>
              <a:rPr lang="en-US" sz="1200" dirty="0">
                <a:cs typeface="Arial" charset="0"/>
              </a:rPr>
              <a:t> </a:t>
            </a:r>
            <a:r>
              <a:rPr lang="en-US" sz="1200" dirty="0"/>
              <a:t>10 USC </a:t>
            </a:r>
            <a:r>
              <a:rPr lang="en-US" sz="1200" dirty="0">
                <a:cs typeface="Arial" charset="0"/>
              </a:rPr>
              <a:t>§ 1475.</a:t>
            </a:r>
          </a:p>
          <a:p>
            <a:pPr lvl="3" eaLnBrk="1" hangingPunct="1">
              <a:lnSpc>
                <a:spcPct val="90000"/>
              </a:lnSpc>
            </a:pPr>
            <a:r>
              <a:rPr lang="en-US" sz="1200" dirty="0"/>
              <a:t> Final accounting of pay and allowances – your u</a:t>
            </a:r>
            <a:r>
              <a:rPr lang="en-US" sz="1200" dirty="0">
                <a:cs typeface="Arial" charset="0"/>
              </a:rPr>
              <a:t>npaid pay, allowances, and value of your leave due at your death will go to whoever you designate on this form.  If you do not designate anyone, then it will go to your spouse, children, parents, or estate, in that order.  Please see 37 USC § 501</a:t>
            </a:r>
          </a:p>
        </p:txBody>
      </p:sp>
    </p:spTree>
    <p:extLst>
      <p:ext uri="{BB962C8B-B14F-4D97-AF65-F5344CB8AC3E}">
        <p14:creationId xmlns:p14="http://schemas.microsoft.com/office/powerpoint/2010/main" val="31324340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639D75EF-09A8-442B-8723-697C5B657078}" type="slidenum">
              <a:rPr lang="en-US" smtClean="0">
                <a:solidFill>
                  <a:srgbClr val="000000"/>
                </a:solidFill>
              </a:rPr>
              <a:pPr/>
              <a:t>17</a:t>
            </a:fld>
            <a:endParaRPr lang="en-US">
              <a:solidFill>
                <a:srgbClr val="000000"/>
              </a:solidFill>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xfrm>
            <a:off x="698500" y="4410075"/>
            <a:ext cx="5588000" cy="4486275"/>
          </a:xfrm>
          <a:noFill/>
          <a:ln/>
        </p:spPr>
        <p:txBody>
          <a:bodyPr/>
          <a:lstStyle/>
          <a:p>
            <a:pPr eaLnBrk="1" hangingPunct="1">
              <a:buFontTx/>
              <a:buChar char="•"/>
            </a:pPr>
            <a:r>
              <a:rPr lang="en-US" dirty="0">
                <a:cs typeface="Arial" charset="0"/>
              </a:rPr>
              <a:t> Instructor Comments:</a:t>
            </a:r>
          </a:p>
          <a:p>
            <a:pPr marL="522288" lvl="1" eaLnBrk="1" hangingPunct="1"/>
            <a:r>
              <a:rPr lang="en-US" dirty="0">
                <a:cs typeface="Arial" charset="0"/>
              </a:rPr>
              <a:t> Person Authorized to Direct Disposition (PADD) – 10 USC § 1482(c).  This is the person who decides what happens with your remains, for example, whether you will be buried or cremated, where you will be buried, what happens to your ashes, etc.</a:t>
            </a:r>
          </a:p>
          <a:p>
            <a:pPr lvl="2" eaLnBrk="1" hangingPunct="1"/>
            <a:r>
              <a:rPr lang="en-US" dirty="0">
                <a:cs typeface="Arial" charset="0"/>
              </a:rPr>
              <a:t> This designation takes priority over any other designation you may have made in another healthcare directive,</a:t>
            </a:r>
            <a:r>
              <a:rPr lang="en-US" baseline="0" dirty="0">
                <a:cs typeface="Arial" charset="0"/>
              </a:rPr>
              <a:t> </a:t>
            </a:r>
            <a:r>
              <a:rPr lang="en-US" dirty="0">
                <a:cs typeface="Arial" charset="0"/>
              </a:rPr>
              <a:t>living will, or will.</a:t>
            </a:r>
          </a:p>
          <a:p>
            <a:pPr lvl="2" eaLnBrk="1" hangingPunct="1"/>
            <a:r>
              <a:rPr lang="en-US" dirty="0">
                <a:cs typeface="Arial" charset="0"/>
              </a:rPr>
              <a:t> You need to carefully think about the impact this will have on your family and choose carefully.</a:t>
            </a:r>
          </a:p>
          <a:p>
            <a:pPr lvl="2" eaLnBrk="1" hangingPunct="1"/>
            <a:r>
              <a:rPr lang="en-US" dirty="0">
                <a:cs typeface="Arial" charset="0"/>
              </a:rPr>
              <a:t> You may designate your spouse or any blood relative to direct disposition over your remains.  This designation is reflected in Block 15a of DD Form 93 (FEB 2023). </a:t>
            </a:r>
          </a:p>
          <a:p>
            <a:pPr lvl="2" eaLnBrk="1" hangingPunct="1"/>
            <a:r>
              <a:rPr lang="en-US" dirty="0">
                <a:cs typeface="Arial" charset="0"/>
              </a:rPr>
              <a:t> If the person you designate to direct disposition of your remains declines to do so or dies before you do, then the following people will make the decision, in order of precedence:	</a:t>
            </a:r>
          </a:p>
          <a:p>
            <a:pPr lvl="3" eaLnBrk="1" hangingPunct="1"/>
            <a:r>
              <a:rPr lang="en-US" dirty="0">
                <a:cs typeface="Arial" charset="0"/>
              </a:rPr>
              <a:t> Surviving spouse.</a:t>
            </a:r>
          </a:p>
          <a:p>
            <a:pPr lvl="3" eaLnBrk="1" hangingPunct="1"/>
            <a:r>
              <a:rPr lang="en-US" dirty="0">
                <a:cs typeface="Arial" charset="0"/>
              </a:rPr>
              <a:t> Sons or daughters if age of majority and if more than one child, the most senior. </a:t>
            </a:r>
          </a:p>
          <a:p>
            <a:pPr lvl="3" eaLnBrk="1" hangingPunct="1"/>
            <a:r>
              <a:rPr lang="en-US" dirty="0">
                <a:cs typeface="Arial" charset="0"/>
              </a:rPr>
              <a:t> Parents in order of seniority, unless only one had legal custody of the deceased service member.</a:t>
            </a:r>
          </a:p>
          <a:p>
            <a:pPr lvl="3" eaLnBrk="1" hangingPunct="1"/>
            <a:r>
              <a:rPr lang="en-US" dirty="0">
                <a:cs typeface="Arial" charset="0"/>
              </a:rPr>
              <a:t> Another relative that had legal custody over the service member.</a:t>
            </a:r>
          </a:p>
          <a:p>
            <a:pPr lvl="3" eaLnBrk="1" hangingPunct="1"/>
            <a:r>
              <a:rPr lang="en-US" dirty="0">
                <a:cs typeface="Arial" charset="0"/>
              </a:rPr>
              <a:t> Siblings.  Full siblings by seniority; if none, then half-siblings by seniority.</a:t>
            </a:r>
          </a:p>
        </p:txBody>
      </p:sp>
    </p:spTree>
    <p:extLst>
      <p:ext uri="{BB962C8B-B14F-4D97-AF65-F5344CB8AC3E}">
        <p14:creationId xmlns:p14="http://schemas.microsoft.com/office/powerpoint/2010/main" val="7241068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BB9C32FD-D619-4EAF-BD53-7D049417F330}" type="slidenum">
              <a:rPr lang="en-US" smtClean="0">
                <a:solidFill>
                  <a:srgbClr val="000000"/>
                </a:solidFill>
              </a:rPr>
              <a:pPr/>
              <a:t>18</a:t>
            </a:fld>
            <a:endParaRPr lang="en-US">
              <a:solidFill>
                <a:srgbClr val="000000"/>
              </a:solidFill>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xfrm>
            <a:off x="698500" y="4332288"/>
            <a:ext cx="5588000" cy="4564062"/>
          </a:xfrm>
          <a:noFill/>
          <a:ln/>
        </p:spPr>
        <p:txBody>
          <a:bodyPr/>
          <a:lstStyle/>
          <a:p>
            <a:pPr eaLnBrk="1" hangingPunct="1">
              <a:buFontTx/>
              <a:buChar char="•"/>
            </a:pPr>
            <a:r>
              <a:rPr lang="en-US" sz="1100" dirty="0">
                <a:cs typeface="Arial" charset="0"/>
              </a:rPr>
              <a:t>Instructor Comments:</a:t>
            </a:r>
          </a:p>
          <a:p>
            <a:pPr marL="522288" lvl="1" eaLnBrk="1" hangingPunct="1"/>
            <a:r>
              <a:rPr lang="en-US" sz="1100" dirty="0"/>
              <a:t> Just like periodic dental exams, eye exams, and hearing tests, your estate plan too should be looked at periodically to see if it still meets your needs.  </a:t>
            </a:r>
            <a:r>
              <a:rPr lang="en-US" sz="1100" b="1" dirty="0"/>
              <a:t>DO NOT WAIT FOR A DEPLOYMENT TO CONSIDER THESE ISSUES.</a:t>
            </a:r>
            <a:endParaRPr lang="en-US" sz="1100" dirty="0"/>
          </a:p>
          <a:p>
            <a:pPr marL="522288" lvl="1" eaLnBrk="1" hangingPunct="1"/>
            <a:r>
              <a:rPr lang="en-US" sz="1100" dirty="0"/>
              <a:t> Your estate plan should reflect the changes in your life.  If you get married, divorced, have children, your children become adults, or you experience other life changes, then you should make the corresponding changes in your will, SGLI designation, or any other significant document. </a:t>
            </a:r>
          </a:p>
          <a:p>
            <a:pPr marL="522288" lvl="1" eaLnBrk="1" hangingPunct="1"/>
            <a:r>
              <a:rPr lang="en-US" sz="1100" dirty="0"/>
              <a:t> An estate plan always evolves, and it should change when you change. </a:t>
            </a:r>
          </a:p>
          <a:p>
            <a:pPr marL="522288" lvl="1" eaLnBrk="1" hangingPunct="1"/>
            <a:r>
              <a:rPr lang="en-US" sz="1100" dirty="0"/>
              <a:t> Having a current effective estate plan will help your beneficiaries through a difficult time dealing with your death.  There is no need to have them wrestle with issues that could have been easily resolved while you were still alive and able to help them with those decisions.</a:t>
            </a:r>
          </a:p>
          <a:p>
            <a:pPr marL="522288" lvl="1" eaLnBrk="1" hangingPunct="1"/>
            <a:r>
              <a:rPr lang="en-US" sz="1100" dirty="0"/>
              <a:t> Take the time to make your desires known so that family members do not have to struggle with them after you are dead.  </a:t>
            </a:r>
          </a:p>
          <a:p>
            <a:pPr marL="522288" lvl="1" eaLnBrk="1" hangingPunct="1"/>
            <a:r>
              <a:rPr lang="en-US" sz="1100" dirty="0"/>
              <a:t> Think about what you would like and plan accordingly.  Make the necessary appointments with your servicing</a:t>
            </a:r>
            <a:r>
              <a:rPr lang="en-US" sz="1100" baseline="0" dirty="0"/>
              <a:t> </a:t>
            </a:r>
            <a:r>
              <a:rPr lang="en-US" sz="1100" dirty="0"/>
              <a:t>legal assistance office.  Don’t wait until the last minute.  A rushed estate plan will likely not meet your and your family’s needs.  In the haste to get it finished, you might forget important information.  Plan ahead and take the time to make the best plan for you and your family.</a:t>
            </a:r>
          </a:p>
        </p:txBody>
      </p:sp>
    </p:spTree>
    <p:extLst>
      <p:ext uri="{BB962C8B-B14F-4D97-AF65-F5344CB8AC3E}">
        <p14:creationId xmlns:p14="http://schemas.microsoft.com/office/powerpoint/2010/main" val="22382114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704EF94-11D3-4272-AA91-5C54C4A80D6D}" type="slidenum">
              <a:rPr lang="en-US" smtClean="0">
                <a:solidFill>
                  <a:srgbClr val="000000"/>
                </a:solidFill>
              </a:rPr>
              <a:pPr/>
              <a:t>19</a:t>
            </a:fld>
            <a:endParaRPr lang="en-US">
              <a:solidFill>
                <a:srgbClr val="000000"/>
              </a:solidFill>
            </a:endParaRPr>
          </a:p>
        </p:txBody>
      </p:sp>
      <p:sp>
        <p:nvSpPr>
          <p:cNvPr id="36867" name="Rectangle 2"/>
          <p:cNvSpPr>
            <a:spLocks noGrp="1" noRot="1" noChangeAspect="1" noChangeArrowheads="1" noTextEdit="1"/>
          </p:cNvSpPr>
          <p:nvPr>
            <p:ph type="sldImg"/>
          </p:nvPr>
        </p:nvSpPr>
        <p:spPr>
          <a:xfrm>
            <a:off x="68263" y="687388"/>
            <a:ext cx="6162675" cy="3467100"/>
          </a:xfrm>
          <a:ln/>
        </p:spPr>
      </p:sp>
      <p:sp>
        <p:nvSpPr>
          <p:cNvPr id="36868" name="Rectangle 3"/>
          <p:cNvSpPr>
            <a:spLocks noGrp="1" noChangeArrowheads="1"/>
          </p:cNvSpPr>
          <p:nvPr>
            <p:ph type="body" idx="1"/>
          </p:nvPr>
        </p:nvSpPr>
        <p:spPr>
          <a:xfrm>
            <a:off x="455613" y="4344988"/>
            <a:ext cx="6013450" cy="4179887"/>
          </a:xfrm>
          <a:noFill/>
          <a:ln/>
        </p:spPr>
        <p:txBody>
          <a:bodyPr/>
          <a:lstStyle/>
          <a:p>
            <a:pPr eaLnBrk="1" hangingPunct="1"/>
            <a:r>
              <a:rPr lang="en-US" sz="1000" b="1" dirty="0"/>
              <a:t>Instruction</a:t>
            </a:r>
            <a:r>
              <a:rPr lang="en-US" sz="1000" b="1" baseline="0" dirty="0"/>
              <a:t> Note:</a:t>
            </a:r>
          </a:p>
          <a:p>
            <a:pPr eaLnBrk="1" hangingPunct="1"/>
            <a:r>
              <a:rPr lang="en-US" sz="1000" dirty="0"/>
              <a:t>Questions or comments about this briefing may be referred to the Educational Technology Distributed Learning Division, The Judge Advocate General’s Legal Center and School by going to tjaglcs.army.mil and submitting a helpdesk ticket.</a:t>
            </a:r>
          </a:p>
          <a:p>
            <a:pPr eaLnBrk="1" hangingPunct="1"/>
            <a:endParaRPr lang="en-US" sz="1000" dirty="0"/>
          </a:p>
        </p:txBody>
      </p:sp>
    </p:spTree>
    <p:extLst>
      <p:ext uri="{BB962C8B-B14F-4D97-AF65-F5344CB8AC3E}">
        <p14:creationId xmlns:p14="http://schemas.microsoft.com/office/powerpoint/2010/main" val="3763943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6E8DD16E-1630-43D4-895E-C574D783AA88}" type="slidenum">
              <a:rPr lang="en-US" smtClean="0">
                <a:solidFill>
                  <a:srgbClr val="000000"/>
                </a:solidFill>
              </a:rPr>
              <a:pPr/>
              <a:t>2</a:t>
            </a:fld>
            <a:endParaRPr lang="en-US">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buFontTx/>
              <a:buNone/>
            </a:pPr>
            <a:r>
              <a:rPr lang="en-US" sz="1200" u="sng" dirty="0"/>
              <a:t>Instruction Note:  </a:t>
            </a:r>
          </a:p>
          <a:p>
            <a:pPr eaLnBrk="1" hangingPunct="1">
              <a:buFontTx/>
              <a:buNone/>
            </a:pPr>
            <a:r>
              <a:rPr lang="en-US" sz="1200" dirty="0"/>
              <a:t>Selected Note Pages contain instruction comments to assist with your presentation.</a:t>
            </a:r>
          </a:p>
          <a:p>
            <a:pPr eaLnBrk="1" hangingPunct="1">
              <a:buFontTx/>
              <a:buNone/>
            </a:pPr>
            <a:endParaRPr lang="en-US" sz="1200" dirty="0"/>
          </a:p>
          <a:p>
            <a:pPr eaLnBrk="1" hangingPunct="1">
              <a:buFontTx/>
              <a:buChar char="•"/>
            </a:pPr>
            <a:r>
              <a:rPr lang="en-US" dirty="0"/>
              <a:t> </a:t>
            </a:r>
            <a:r>
              <a:rPr lang="en-US" sz="1200" dirty="0"/>
              <a:t>Instructor comments:  </a:t>
            </a:r>
          </a:p>
          <a:p>
            <a:pPr lvl="1" eaLnBrk="1" hangingPunct="1"/>
            <a:r>
              <a:rPr lang="en-US" sz="1200" dirty="0"/>
              <a:t> This briefing is not meant to take the place of counseling clients on these issues.  If anyone has individual questions, then you should make an appointment with the</a:t>
            </a:r>
            <a:r>
              <a:rPr lang="en-US" sz="1200" baseline="0" dirty="0"/>
              <a:t> servicing </a:t>
            </a:r>
            <a:r>
              <a:rPr lang="en-US" sz="1200" dirty="0"/>
              <a:t>legal assistance office and refrain from asking your personal question in the presence of a large group.</a:t>
            </a:r>
          </a:p>
        </p:txBody>
      </p:sp>
    </p:spTree>
    <p:extLst>
      <p:ext uri="{BB962C8B-B14F-4D97-AF65-F5344CB8AC3E}">
        <p14:creationId xmlns:p14="http://schemas.microsoft.com/office/powerpoint/2010/main" val="1172701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721AB949-7354-44E5-8163-31148837A9BA}" type="slidenum">
              <a:rPr lang="en-US" smtClean="0">
                <a:solidFill>
                  <a:srgbClr val="000000"/>
                </a:solidFill>
              </a:rPr>
              <a:pPr/>
              <a:t>3</a:t>
            </a:fld>
            <a:endParaRPr lang="en-US">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4"/>
          <p:cNvSpPr>
            <a:spLocks noGrp="1" noChangeArrowheads="1"/>
          </p:cNvSpPr>
          <p:nvPr>
            <p:ph type="body" idx="1"/>
          </p:nvPr>
        </p:nvSpPr>
        <p:spPr>
          <a:noFill/>
          <a:ln/>
        </p:spPr>
        <p:txBody>
          <a:bodyPr/>
          <a:lstStyle/>
          <a:p>
            <a:pPr eaLnBrk="1" hangingPunct="1">
              <a:buFontTx/>
              <a:buChar char="•"/>
            </a:pPr>
            <a:r>
              <a:rPr lang="en-US" sz="1200" dirty="0"/>
              <a:t> Instructor Comments:</a:t>
            </a:r>
          </a:p>
          <a:p>
            <a:pPr marL="638175" lvl="1" eaLnBrk="1" hangingPunct="1"/>
            <a:r>
              <a:rPr lang="en-US" sz="1200" dirty="0"/>
              <a:t> The main components of Estate Planning are the following:</a:t>
            </a:r>
          </a:p>
          <a:p>
            <a:pPr lvl="2" eaLnBrk="1" hangingPunct="1"/>
            <a:r>
              <a:rPr lang="en-US" sz="1200" b="1" dirty="0"/>
              <a:t> </a:t>
            </a:r>
            <a:r>
              <a:rPr lang="en-US" sz="1200" dirty="0"/>
              <a:t>Wills</a:t>
            </a:r>
          </a:p>
          <a:p>
            <a:pPr lvl="2" eaLnBrk="1" hangingPunct="1"/>
            <a:r>
              <a:rPr lang="en-US" sz="1200" dirty="0"/>
              <a:t> Family Care Plans</a:t>
            </a:r>
          </a:p>
          <a:p>
            <a:pPr lvl="2" eaLnBrk="1" hangingPunct="1"/>
            <a:r>
              <a:rPr lang="en-US" sz="1200" dirty="0"/>
              <a:t> Powers of Attorney</a:t>
            </a:r>
          </a:p>
          <a:p>
            <a:pPr lvl="2" eaLnBrk="1" hangingPunct="1"/>
            <a:r>
              <a:rPr lang="en-US" sz="1200" dirty="0"/>
              <a:t> SGLI Designation</a:t>
            </a:r>
          </a:p>
          <a:p>
            <a:pPr lvl="2" eaLnBrk="1" hangingPunct="1"/>
            <a:r>
              <a:rPr lang="en-US" sz="1200" dirty="0"/>
              <a:t> Beneficiary Designations on IRA, TSP, and other Investments; and </a:t>
            </a:r>
          </a:p>
          <a:p>
            <a:pPr lvl="2" eaLnBrk="1" hangingPunct="1"/>
            <a:r>
              <a:rPr lang="en-US" sz="1200" dirty="0"/>
              <a:t> Real Estate.</a:t>
            </a:r>
          </a:p>
          <a:p>
            <a:pPr eaLnBrk="1" hangingPunct="1">
              <a:buFontTx/>
              <a:buChar char="•"/>
            </a:pPr>
            <a:endParaRPr lang="en-US" sz="1200" b="0" dirty="0"/>
          </a:p>
          <a:p>
            <a:pPr marL="638175" lvl="1" eaLnBrk="1" hangingPunct="1"/>
            <a:r>
              <a:rPr lang="en-US" sz="1200" dirty="0"/>
              <a:t> We will be discussing each of these components throughout this briefings.  If anyone has questions during the briefing, please feel free to ask.</a:t>
            </a:r>
          </a:p>
        </p:txBody>
      </p:sp>
    </p:spTree>
    <p:extLst>
      <p:ext uri="{BB962C8B-B14F-4D97-AF65-F5344CB8AC3E}">
        <p14:creationId xmlns:p14="http://schemas.microsoft.com/office/powerpoint/2010/main" val="596961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DD9E7EEE-E1EA-4ED5-B5E4-ED63C1DE818E}" type="slidenum">
              <a:rPr lang="en-US" smtClean="0">
                <a:solidFill>
                  <a:srgbClr val="000000"/>
                </a:solidFill>
              </a:rPr>
              <a:pPr/>
              <a:t>4</a:t>
            </a:fld>
            <a:endParaRPr lang="en-US">
              <a:solidFill>
                <a:srgbClr val="000000"/>
              </a:solidFill>
            </a:endParaRPr>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xfrm>
            <a:off x="698500" y="4410075"/>
            <a:ext cx="5588000" cy="4719638"/>
          </a:xfrm>
          <a:noFill/>
          <a:ln/>
        </p:spPr>
        <p:txBody>
          <a:bodyPr/>
          <a:lstStyle/>
          <a:p>
            <a:pPr eaLnBrk="1" hangingPunct="1">
              <a:buFontTx/>
              <a:buChar char="•"/>
            </a:pPr>
            <a:r>
              <a:rPr lang="en-US" sz="900" dirty="0">
                <a:cs typeface="Arial" charset="0"/>
              </a:rPr>
              <a:t> Instructor Comments:</a:t>
            </a:r>
          </a:p>
          <a:p>
            <a:pPr lvl="1" eaLnBrk="1" hangingPunct="1"/>
            <a:r>
              <a:rPr lang="en-US" dirty="0"/>
              <a:t> A will is just one part of an estate plan.  A will designates who is to receive your property in the event of your death.  </a:t>
            </a:r>
          </a:p>
          <a:p>
            <a:pPr lvl="1" eaLnBrk="1" hangingPunct="1"/>
            <a:r>
              <a:rPr lang="en-US" dirty="0"/>
              <a:t> Sometimes, property can pass without a will.  For example, if the property is owned joint tenancy with right of survivorship (JTWROS), it would go to the survivor automatically if you die.  However, property in your name only must normally pass either through a will or intestacy procedures. </a:t>
            </a:r>
          </a:p>
          <a:p>
            <a:pPr lvl="2" eaLnBrk="1" hangingPunct="1">
              <a:buFontTx/>
              <a:buNone/>
            </a:pPr>
            <a:r>
              <a:rPr lang="en-US" dirty="0"/>
              <a:t>Note:  Some states, such as Kentucky, have special provisions that allow a vehicle to pass to a surviving spouse whether title is joint or not.</a:t>
            </a:r>
          </a:p>
          <a:p>
            <a:pPr lvl="1" eaLnBrk="1" hangingPunct="1"/>
            <a:r>
              <a:rPr lang="en-US" dirty="0"/>
              <a:t> A will allows you to designate who is to receive property that has not been disposed of in another way (i.e.,</a:t>
            </a:r>
            <a:r>
              <a:rPr lang="en-US" baseline="0" dirty="0"/>
              <a:t> </a:t>
            </a:r>
            <a:r>
              <a:rPr lang="en-US" dirty="0"/>
              <a:t>non-probate property) .  A will makes your wishes known and provides a procedure for disposing of that property. </a:t>
            </a:r>
          </a:p>
          <a:p>
            <a:pPr lvl="1" eaLnBrk="1" hangingPunct="1"/>
            <a:r>
              <a:rPr lang="en-US" dirty="0"/>
              <a:t> Probate is the procedure by which a will is proved to be valid or invalid.  In the case of simple wills, probate is usually a simple formality.  If there is no will, the estate is not large, and there are no disputes on disposition of property, then the court will quickly dispose of the property according to its intestacy laws.  Whether your estate is large or small, it is best to have a will to ensure that your property goes to whom you wish.  Also, without a will, a court would decide on custody of your minor children--without your recommendation--if there are no eligible natural parents still alive.  A will is a useful tool to designate guardians for surviving children if, for example, both you and your spouse were to die at the same time.  Although the court will ultimately decide guardianship, your will is a way for you to provide your preferences to the court.</a:t>
            </a:r>
          </a:p>
          <a:p>
            <a:pPr lvl="1" eaLnBrk="1" hangingPunct="1"/>
            <a:r>
              <a:rPr lang="en-US" dirty="0"/>
              <a:t> A will also allows you to nominate the person you desire to be your executor.  This must be someone you trust who will properly dispose of your property and manage all the details of probate.  Without a will, that duty may go to someone whom you would not desire to hold that position.    </a:t>
            </a:r>
          </a:p>
        </p:txBody>
      </p:sp>
    </p:spTree>
    <p:extLst>
      <p:ext uri="{BB962C8B-B14F-4D97-AF65-F5344CB8AC3E}">
        <p14:creationId xmlns:p14="http://schemas.microsoft.com/office/powerpoint/2010/main" val="2663441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92A5D20E-F9B3-46E3-BB25-D6992858A151}" type="slidenum">
              <a:rPr lang="en-US" smtClean="0">
                <a:solidFill>
                  <a:srgbClr val="000000"/>
                </a:solidFill>
              </a:rPr>
              <a:pPr/>
              <a:t>5</a:t>
            </a:fld>
            <a:endParaRPr lang="en-US">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buFontTx/>
              <a:buChar char="•"/>
            </a:pPr>
            <a:r>
              <a:rPr lang="en-US" sz="1200" dirty="0">
                <a:cs typeface="Arial" charset="0"/>
              </a:rPr>
              <a:t>Instructor Comments:</a:t>
            </a:r>
          </a:p>
          <a:p>
            <a:pPr marL="579438" lvl="1" eaLnBrk="1" hangingPunct="1"/>
            <a:r>
              <a:rPr lang="en-US" sz="1200" dirty="0"/>
              <a:t> Whether or not you have a will is a personal decision.  No one can force you to have a will—not even your commander.  The lack of a will does not make you non-deployable.</a:t>
            </a:r>
          </a:p>
          <a:p>
            <a:pPr marL="579438" lvl="1" eaLnBrk="1" hangingPunct="1"/>
            <a:r>
              <a:rPr lang="en-US" sz="1200" dirty="0"/>
              <a:t> However, if you do not possess a will (intestate), the division of your property may not meet your intent, i.e., how you would have decided to divide it.  (For example, a biological</a:t>
            </a:r>
            <a:r>
              <a:rPr lang="en-US" sz="1200" baseline="0" dirty="0"/>
              <a:t> parent may inherit rather than a step-parent you consider to be your parent.)</a:t>
            </a:r>
            <a:endParaRPr lang="en-US" sz="1200" dirty="0"/>
          </a:p>
          <a:p>
            <a:pPr marL="579438" lvl="1" eaLnBrk="1" hangingPunct="1"/>
            <a:r>
              <a:rPr lang="en-US" sz="1200" dirty="0"/>
              <a:t> Also, having a will can make the administrative costs of settling your estate less expensive.</a:t>
            </a:r>
          </a:p>
          <a:p>
            <a:pPr marL="579438" lvl="1" eaLnBrk="1" hangingPunct="1"/>
            <a:r>
              <a:rPr lang="en-US" sz="1200" dirty="0"/>
              <a:t> A will allows you to nominate the person you desire to be your executor.  It should be someone who you trust to dispose of your property properly and manage all the details of probate.  Without a will, that duty may go to someone who you would not want to hold that position.</a:t>
            </a:r>
          </a:p>
        </p:txBody>
      </p:sp>
    </p:spTree>
    <p:extLst>
      <p:ext uri="{BB962C8B-B14F-4D97-AF65-F5344CB8AC3E}">
        <p14:creationId xmlns:p14="http://schemas.microsoft.com/office/powerpoint/2010/main" val="4198178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CE14468-6569-42FF-9A48-8D7A0AE85F2F}" type="slidenum">
              <a:rPr lang="en-US" smtClean="0">
                <a:solidFill>
                  <a:srgbClr val="000000"/>
                </a:solidFill>
              </a:rPr>
              <a:pPr/>
              <a:t>6</a:t>
            </a:fld>
            <a:endParaRPr lang="en-US">
              <a:solidFill>
                <a:srgbClr val="000000"/>
              </a:solidFill>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xfrm>
            <a:off x="698500" y="4410075"/>
            <a:ext cx="5588000" cy="4564063"/>
          </a:xfrm>
          <a:noFill/>
          <a:ln/>
        </p:spPr>
        <p:txBody>
          <a:bodyPr/>
          <a:lstStyle/>
          <a:p>
            <a:pPr eaLnBrk="1" hangingPunct="1">
              <a:buFontTx/>
              <a:buChar char="•"/>
            </a:pPr>
            <a:r>
              <a:rPr lang="en-US" sz="1100" dirty="0">
                <a:cs typeface="Arial" charset="0"/>
              </a:rPr>
              <a:t>Instructor Comments:</a:t>
            </a:r>
          </a:p>
          <a:p>
            <a:pPr marL="522288" lvl="1" eaLnBrk="1" hangingPunct="1"/>
            <a:r>
              <a:rPr lang="en-US" sz="1100" dirty="0"/>
              <a:t> A will allows you to nominate a guardian for minor children.  You should nominate someone whom you trust to care for your child and/or their property.  If you wish to name guardians, then please let that person know that you want him or her to be the guardian of your children.  You should name one, and only one, person.  For example, if you nominate a married couple and they later get divorced, then who would be the guardian of your child?  Naming a successor</a:t>
            </a:r>
            <a:r>
              <a:rPr lang="en-US" sz="1100" baseline="0" dirty="0"/>
              <a:t> guardian in case the first selected guardian cannot act is okay because a successor guardian will not create a conflict.</a:t>
            </a:r>
            <a:endParaRPr lang="en-US" sz="1100" dirty="0"/>
          </a:p>
          <a:p>
            <a:pPr marL="522288" lvl="1" eaLnBrk="1" hangingPunct="1"/>
            <a:r>
              <a:rPr lang="en-US" sz="1100" dirty="0"/>
              <a:t> If you want property to go to minor children and you want someone different to control that property, then a guardian of the property should be appointed.  </a:t>
            </a:r>
          </a:p>
          <a:p>
            <a:pPr marL="522288" lvl="1" eaLnBrk="1" hangingPunct="1"/>
            <a:r>
              <a:rPr lang="en-US" sz="1100" dirty="0"/>
              <a:t> Since minor children cannot inherit in their own right, you could also create a trust within  your will.  Your trustee would distribute the property or money to the children at ages that you designate, and you can even limit expenditures to certain purposes, such as education, emergency maintenance, debts, etc.  </a:t>
            </a:r>
          </a:p>
          <a:p>
            <a:pPr marL="522288" lvl="1" eaLnBrk="1" hangingPunct="1"/>
            <a:r>
              <a:rPr lang="en-US" sz="1100" dirty="0"/>
              <a:t> In lieu of a trust, you can appoint a custodian for property under the Uniform Gift to Minors Act/Uniform Transfer to Minors Act (UGMA/UTMA) or you could appoint a guardian of the property for a child.  A legal assistance attorney can further advise you on which method may be best for you.  Use</a:t>
            </a:r>
            <a:r>
              <a:rPr lang="en-US" sz="1100" baseline="0" dirty="0"/>
              <a:t> of an UGMA/UTMA or trust is highly encouraged if someone other than the natural parent of the children will serve as guardian of the children or guardian of the property.  These tools ensure the money will be used for your children, and not other purposes.</a:t>
            </a:r>
            <a:endParaRPr lang="en-US" sz="1100" dirty="0"/>
          </a:p>
          <a:p>
            <a:pPr marL="522288" lvl="1" eaLnBrk="1" hangingPunct="1"/>
            <a:r>
              <a:rPr lang="en-US" sz="1100" dirty="0"/>
              <a:t> Finally, a will can be used to minimize potential estate tax liability.  Depending on the size of the estate, there may be estate taxes that are due shortly after death.  A good estate plan may either eliminate or minimize these taxes.  It is possible that without proper planning the estate of the decedent (person who died) could owe thousands to hundreds of thousands of dollars in taxes.   </a:t>
            </a:r>
          </a:p>
        </p:txBody>
      </p:sp>
    </p:spTree>
    <p:extLst>
      <p:ext uri="{BB962C8B-B14F-4D97-AF65-F5344CB8AC3E}">
        <p14:creationId xmlns:p14="http://schemas.microsoft.com/office/powerpoint/2010/main" val="25402058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9856AE53-7840-4C8C-BD48-6187856F9424}" type="slidenum">
              <a:rPr lang="en-US" smtClean="0">
                <a:solidFill>
                  <a:srgbClr val="000000"/>
                </a:solidFill>
              </a:rPr>
              <a:pPr/>
              <a:t>7</a:t>
            </a:fld>
            <a:endParaRPr lang="en-US">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xfrm>
            <a:off x="542925" y="4254500"/>
            <a:ext cx="5899150" cy="4178300"/>
          </a:xfrm>
          <a:noFill/>
          <a:ln/>
        </p:spPr>
        <p:txBody>
          <a:bodyPr/>
          <a:lstStyle/>
          <a:p>
            <a:pPr eaLnBrk="1" hangingPunct="1">
              <a:buFontTx/>
              <a:buChar char="•"/>
            </a:pPr>
            <a:r>
              <a:rPr lang="en-US" dirty="0">
                <a:cs typeface="Arial" charset="0"/>
              </a:rPr>
              <a:t> Instructor Comments:</a:t>
            </a:r>
          </a:p>
          <a:p>
            <a:pPr lvl="1" eaLnBrk="1" hangingPunct="1"/>
            <a:r>
              <a:rPr lang="en-US" dirty="0"/>
              <a:t> Once the will is executed (signed by you, the witnesses, and notarized), do not remove the staples.  You may end up assembling the will out of order.  In some states (e.g., NY) wherever the signature page is found, that is the end of the will.  If that happens to be the second page of a 20-page will, that’s where the will ends.  </a:t>
            </a:r>
          </a:p>
          <a:p>
            <a:pPr lvl="1" eaLnBrk="1" hangingPunct="1"/>
            <a:r>
              <a:rPr lang="en-US" dirty="0"/>
              <a:t> Evidence that the staples have been removed also supports a will contest and strengthens the argument</a:t>
            </a:r>
            <a:r>
              <a:rPr lang="en-US" baseline="0" dirty="0"/>
              <a:t> </a:t>
            </a:r>
            <a:r>
              <a:rPr lang="en-US" dirty="0"/>
              <a:t>that it has been tampered with and is not a duly, properly executed will and should not be relied upon to dispose of your property.  </a:t>
            </a:r>
            <a:r>
              <a:rPr lang="en-US" b="1" dirty="0"/>
              <a:t>KEEP IT INTACT AND IN ITS ORIGINAL CONDITION.</a:t>
            </a:r>
          </a:p>
          <a:p>
            <a:pPr lvl="1" eaLnBrk="1" hangingPunct="1"/>
            <a:r>
              <a:rPr lang="en-US" dirty="0"/>
              <a:t> Do not write on the executed will.  Most states will not read in the changes made by the testator (person making the will).  It can invalidate the will and support an argument that the will has been tampered with and thus is not reliable.  If you want to make changes to an executed will come back in to the legal assistance office and draft a new will.  </a:t>
            </a:r>
            <a:r>
              <a:rPr lang="en-US" b="1" dirty="0"/>
              <a:t>ANY NEW WILL REVOKES ANY PRIOR WILLS.</a:t>
            </a:r>
          </a:p>
          <a:p>
            <a:pPr lvl="1" eaLnBrk="1" hangingPunct="1"/>
            <a:r>
              <a:rPr lang="en-US" b="1" dirty="0"/>
              <a:t> </a:t>
            </a:r>
            <a:r>
              <a:rPr lang="en-US" dirty="0"/>
              <a:t>Do not make copies of the executed will.  Most states will not accept copies.  If you make copies and distribute them or lose one of them someone could attempt, after your death, to probate that will.  Also, trying to probate a copy can delay the process or confuse those that don’t know where to find the original.</a:t>
            </a:r>
          </a:p>
          <a:p>
            <a:pPr lvl="1" eaLnBrk="1" hangingPunct="1"/>
            <a:r>
              <a:rPr lang="en-US" b="1" dirty="0"/>
              <a:t> </a:t>
            </a:r>
            <a:r>
              <a:rPr lang="en-US" dirty="0"/>
              <a:t>Do not hide your will or take it with you on deployment.  Give your will to the person you appointed as executor for safe keeping or put it where your executor has access to it in the event of your death.  Your executor can only probate your will once he or she has proven you are deceased.  Do not take it with you on deployment.  It does your executor no good when it’s with you.  Remember the legal assistance office does not keep copies of these documents.  Once they are executed they are yours to take care of. </a:t>
            </a:r>
          </a:p>
          <a:p>
            <a:pPr lvl="1" eaLnBrk="1" hangingPunct="1"/>
            <a:r>
              <a:rPr lang="en-US" dirty="0"/>
              <a:t> </a:t>
            </a:r>
            <a:r>
              <a:rPr lang="en-US" b="1" dirty="0"/>
              <a:t>A</a:t>
            </a:r>
            <a:r>
              <a:rPr lang="en-US" b="1" baseline="0" dirty="0"/>
              <a:t> caution for keeping your will in a safety deposit box</a:t>
            </a:r>
            <a:r>
              <a:rPr lang="en-US" baseline="0" dirty="0"/>
              <a:t>:  Some states require a court order to open a safety deposit box in the event of an owner’s death.  This is to prevent individuals from accessing any valuables stored in the box, but it also may delay access to the will.</a:t>
            </a:r>
            <a:r>
              <a:rPr lang="en-US" dirty="0"/>
              <a:t> </a:t>
            </a:r>
          </a:p>
          <a:p>
            <a:pPr lvl="1" eaLnBrk="1" hangingPunct="1"/>
            <a:r>
              <a:rPr lang="en-US" dirty="0"/>
              <a:t>Wills can be filed with the clerk of the court in your county of domicile.  While this is the most secure way to store your will, it would be inconvenient to change your will.  You would have to formally withdraw it from the government files and pay administrative fees. </a:t>
            </a:r>
          </a:p>
        </p:txBody>
      </p:sp>
    </p:spTree>
    <p:extLst>
      <p:ext uri="{BB962C8B-B14F-4D97-AF65-F5344CB8AC3E}">
        <p14:creationId xmlns:p14="http://schemas.microsoft.com/office/powerpoint/2010/main" val="1460983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13F7B670-3DA3-4571-8868-135932521207}" type="slidenum">
              <a:rPr lang="en-US" smtClean="0">
                <a:solidFill>
                  <a:srgbClr val="000000"/>
                </a:solidFill>
              </a:rPr>
              <a:pPr/>
              <a:t>8</a:t>
            </a:fld>
            <a:endParaRPr lang="en-US">
              <a:solidFill>
                <a:srgbClr val="000000"/>
              </a:solidFill>
            </a:endParaRPr>
          </a:p>
        </p:txBody>
      </p:sp>
      <p:sp>
        <p:nvSpPr>
          <p:cNvPr id="26627" name="Rectangle 2"/>
          <p:cNvSpPr>
            <a:spLocks noGrp="1" noRot="1" noChangeAspect="1" noChangeArrowheads="1" noTextEdit="1"/>
          </p:cNvSpPr>
          <p:nvPr>
            <p:ph type="sldImg"/>
          </p:nvPr>
        </p:nvSpPr>
        <p:spPr>
          <a:xfrm>
            <a:off x="398463" y="696913"/>
            <a:ext cx="6188075" cy="3481387"/>
          </a:xfrm>
          <a:ln/>
        </p:spPr>
      </p:sp>
      <p:sp>
        <p:nvSpPr>
          <p:cNvPr id="26628" name="Rectangle 3"/>
          <p:cNvSpPr>
            <a:spLocks noGrp="1" noChangeArrowheads="1"/>
          </p:cNvSpPr>
          <p:nvPr>
            <p:ph type="body" idx="1"/>
          </p:nvPr>
        </p:nvSpPr>
        <p:spPr>
          <a:xfrm>
            <a:off x="311150" y="4178300"/>
            <a:ext cx="5897563" cy="4176713"/>
          </a:xfrm>
          <a:noFill/>
          <a:ln/>
        </p:spPr>
        <p:txBody>
          <a:bodyPr/>
          <a:lstStyle/>
          <a:p>
            <a:pPr eaLnBrk="1" hangingPunct="1">
              <a:buFontTx/>
              <a:buChar char="•"/>
            </a:pPr>
            <a:r>
              <a:rPr lang="en-US" dirty="0">
                <a:cs typeface="Arial" charset="0"/>
              </a:rPr>
              <a:t> Instructor Comments:</a:t>
            </a:r>
          </a:p>
          <a:p>
            <a:pPr marL="522288" lvl="1" eaLnBrk="1" hangingPunct="1"/>
            <a:r>
              <a:rPr lang="en-US" dirty="0"/>
              <a:t> A family care plan under AR 600-20, para 5-5b, is required for Soldiers who are single parents, for Soldiers residing without</a:t>
            </a:r>
            <a:r>
              <a:rPr lang="en-US" baseline="0" dirty="0"/>
              <a:t> his/her spouse, </a:t>
            </a:r>
            <a:r>
              <a:rPr lang="en-US" dirty="0"/>
              <a:t>or for couples who are dual military.  The family care plan designates someone who can care for dependent children both short- and long-term.</a:t>
            </a:r>
          </a:p>
          <a:p>
            <a:pPr marL="522288" lvl="1" eaLnBrk="1" hangingPunct="1"/>
            <a:r>
              <a:rPr lang="en-US" dirty="0"/>
              <a:t> The family care plan is an essential part of readiness as soldiers must be ready for duty at a moment’s notice.</a:t>
            </a:r>
          </a:p>
          <a:p>
            <a:pPr marL="522288" lvl="1" eaLnBrk="1" hangingPunct="1"/>
            <a:r>
              <a:rPr lang="en-US" dirty="0"/>
              <a:t> Soldiers must clearly understand that the designation of a long-term care provider during deployment, by way of a Family Care Plan, does not trump otherwise existing custodial rights, especially those of a biological parent. The family care plan is not a legal document or a court order granting custody, it is an informal written plan that can be overridden by a court order.  Deployment constitutes a long-term absence of a custodial parent and a court may very well consider this change in circumstances and modify a custody determination. </a:t>
            </a:r>
          </a:p>
          <a:p>
            <a:pPr marL="522288" lvl="1" eaLnBrk="1" hangingPunct="1"/>
            <a:r>
              <a:rPr lang="en-US" dirty="0"/>
              <a:t> If a Soldier grants someone a power of attorney for guardianship, then that does not mean that person is the guardian of the child.  A guardian is a court-ordered designation.  A power of attorney for guardianship is a nomination of a person to act as your agent in the event a child needs care.  That person does not have to accept the responsibility of guardianship if the need arises.  Also, another individual with a superseding legal right, such as the other biological parent or someone with a court order granting custody, will be the guardian/custodian of the child.  The power of attorney does not have the same force and effect as a court order.</a:t>
            </a:r>
          </a:p>
          <a:p>
            <a:pPr marL="522288" lvl="1" eaLnBrk="1" hangingPunct="1"/>
            <a:r>
              <a:rPr lang="en-US" dirty="0"/>
              <a:t> Well in advance of deployment, Soldiers should use local courts to make sure that court orders reflect their custodial and guardianship wishes.  They may consult a legal assistance attorney for advice in this area.</a:t>
            </a:r>
          </a:p>
        </p:txBody>
      </p:sp>
    </p:spTree>
    <p:extLst>
      <p:ext uri="{BB962C8B-B14F-4D97-AF65-F5344CB8AC3E}">
        <p14:creationId xmlns:p14="http://schemas.microsoft.com/office/powerpoint/2010/main" val="3392985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effectLst/>
              </a:rPr>
              <a:t>50 USC §3938. Child custody protection</a:t>
            </a:r>
          </a:p>
          <a:p>
            <a:r>
              <a:rPr lang="en-US" b="1" dirty="0">
                <a:effectLst/>
              </a:rPr>
              <a:t>(a) Duration of temporary custody order based on certain deployments</a:t>
            </a:r>
          </a:p>
          <a:p>
            <a:r>
              <a:rPr lang="en-US" dirty="0">
                <a:effectLst/>
              </a:rPr>
              <a:t>If a court renders a temporary order for custodial responsibility for a child based solely on a deployment or anticipated deployment of a parent who is a </a:t>
            </a:r>
            <a:r>
              <a:rPr lang="en-US" dirty="0" err="1">
                <a:effectLst/>
              </a:rPr>
              <a:t>servicemember</a:t>
            </a:r>
            <a:r>
              <a:rPr lang="en-US" dirty="0">
                <a:effectLst/>
              </a:rPr>
              <a:t>, the court shall require that the temporary order shall expire not later than the period justified by the deployment of the </a:t>
            </a:r>
            <a:r>
              <a:rPr lang="en-US" dirty="0" err="1">
                <a:effectLst/>
              </a:rPr>
              <a:t>servicemember</a:t>
            </a:r>
            <a:r>
              <a:rPr lang="en-US" dirty="0">
                <a:effectLst/>
              </a:rPr>
              <a:t>.</a:t>
            </a:r>
          </a:p>
          <a:p>
            <a:r>
              <a:rPr lang="en-US" b="1" dirty="0">
                <a:effectLst/>
              </a:rPr>
              <a:t>(b) Limitation on consideration of member's deployment in determination of child's best interest</a:t>
            </a:r>
          </a:p>
          <a:p>
            <a:r>
              <a:rPr lang="en-US" dirty="0">
                <a:effectLst/>
              </a:rPr>
              <a:t>If a motion or a petition is filed seeking a permanent order to modify the custody of the child of a </a:t>
            </a:r>
            <a:r>
              <a:rPr lang="en-US" dirty="0" err="1">
                <a:effectLst/>
              </a:rPr>
              <a:t>servicemember</a:t>
            </a:r>
            <a:r>
              <a:rPr lang="en-US" dirty="0">
                <a:effectLst/>
              </a:rPr>
              <a:t>, no court may consider the absence of the </a:t>
            </a:r>
            <a:r>
              <a:rPr lang="en-US" dirty="0" err="1">
                <a:effectLst/>
              </a:rPr>
              <a:t>servicemember</a:t>
            </a:r>
            <a:r>
              <a:rPr lang="en-US" dirty="0">
                <a:effectLst/>
              </a:rPr>
              <a:t> by reason of deployment, or the possibility of deployment, as the sole factor in determining the best interest of the child.</a:t>
            </a:r>
          </a:p>
          <a:p>
            <a:r>
              <a:rPr lang="en-US" b="1" dirty="0">
                <a:effectLst/>
              </a:rPr>
              <a:t>(c) No Federal jurisdiction or right of action or removal</a:t>
            </a:r>
          </a:p>
          <a:p>
            <a:r>
              <a:rPr lang="en-US" dirty="0">
                <a:effectLst/>
              </a:rPr>
              <a:t>Nothing in this section shall create a Federal right of action or otherwise give rise to Federal jurisdiction or create a right of removal.</a:t>
            </a:r>
          </a:p>
          <a:p>
            <a:r>
              <a:rPr lang="en-US" b="1" dirty="0">
                <a:effectLst/>
              </a:rPr>
              <a:t>(d) Preemption</a:t>
            </a:r>
          </a:p>
          <a:p>
            <a:r>
              <a:rPr lang="en-US" dirty="0">
                <a:effectLst/>
              </a:rPr>
              <a:t>In any case where State law applicable to a child custody proceeding involving a temporary order as contemplated in this section provides a higher standard of protection to the rights of the parent who is a deploying </a:t>
            </a:r>
            <a:r>
              <a:rPr lang="en-US" dirty="0" err="1">
                <a:effectLst/>
              </a:rPr>
              <a:t>servicemember</a:t>
            </a:r>
            <a:r>
              <a:rPr lang="en-US" dirty="0">
                <a:effectLst/>
              </a:rPr>
              <a:t> than the rights provided under this section with respect to such temporary order, the appropriate court shall apply the higher State standard.</a:t>
            </a:r>
          </a:p>
          <a:p>
            <a:r>
              <a:rPr lang="en-US" b="1" dirty="0">
                <a:effectLst/>
              </a:rPr>
              <a:t>(e) Deployment defined</a:t>
            </a:r>
          </a:p>
          <a:p>
            <a:r>
              <a:rPr lang="en-US" dirty="0">
                <a:effectLst/>
              </a:rPr>
              <a:t>In this section, the term "deployment" means the movement or mobilization of a </a:t>
            </a:r>
            <a:r>
              <a:rPr lang="en-US" dirty="0" err="1">
                <a:effectLst/>
              </a:rPr>
              <a:t>servicemember</a:t>
            </a:r>
            <a:r>
              <a:rPr lang="en-US" dirty="0">
                <a:effectLst/>
              </a:rPr>
              <a:t> to a location for a period of longer than 60 days and not longer than 540 days pursuant to temporary or permanent official orders—</a:t>
            </a:r>
          </a:p>
          <a:p>
            <a:r>
              <a:rPr lang="en-US" dirty="0">
                <a:effectLst/>
              </a:rPr>
              <a:t>(1) that are designated as unaccompanied;</a:t>
            </a:r>
          </a:p>
          <a:p>
            <a:r>
              <a:rPr lang="en-US" dirty="0">
                <a:effectLst/>
              </a:rPr>
              <a:t>(2) for which dependent travel is not authorized; or</a:t>
            </a:r>
          </a:p>
          <a:p>
            <a:r>
              <a:rPr lang="en-US" dirty="0">
                <a:effectLst/>
              </a:rPr>
              <a:t>(3) that otherwise do not permit the movement of family members to that location.</a:t>
            </a:r>
          </a:p>
          <a:p>
            <a:endParaRPr lang="en-US" dirty="0"/>
          </a:p>
        </p:txBody>
      </p:sp>
      <p:sp>
        <p:nvSpPr>
          <p:cNvPr id="4" name="Slide Number Placeholder 3"/>
          <p:cNvSpPr>
            <a:spLocks noGrp="1"/>
          </p:cNvSpPr>
          <p:nvPr>
            <p:ph type="sldNum" sz="quarter" idx="10"/>
          </p:nvPr>
        </p:nvSpPr>
        <p:spPr/>
        <p:txBody>
          <a:bodyPr/>
          <a:lstStyle/>
          <a:p>
            <a:pPr>
              <a:defRPr/>
            </a:pPr>
            <a:fld id="{0EB0C266-5A75-4182-B740-3D51B6368DCF}" type="slidenum">
              <a:rPr lang="en-US" smtClean="0"/>
              <a:pPr>
                <a:defRPr/>
              </a:pPr>
              <a:t>9</a:t>
            </a:fld>
            <a:endParaRPr lang="en-US" dirty="0"/>
          </a:p>
        </p:txBody>
      </p:sp>
    </p:spTree>
    <p:extLst>
      <p:ext uri="{BB962C8B-B14F-4D97-AF65-F5344CB8AC3E}">
        <p14:creationId xmlns:p14="http://schemas.microsoft.com/office/powerpoint/2010/main" val="742373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60" y="2166366"/>
            <a:ext cx="11471565" cy="1739347"/>
          </a:xfrm>
        </p:spPr>
        <p:txBody>
          <a:bodyPr tIns="45720" bIns="45720" anchor="ctr">
            <a:normAutofit/>
          </a:bodyPr>
          <a:lstStyle>
            <a:lvl1pPr algn="ctr">
              <a:lnSpc>
                <a:spcPct val="80000"/>
              </a:lnSpc>
              <a:defRPr sz="4500" spc="113"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2"/>
            <a:ext cx="9144000" cy="1309255"/>
          </a:xfrm>
        </p:spPr>
        <p:txBody>
          <a:bodyPr>
            <a:normAutofit/>
          </a:bodyPr>
          <a:lstStyle>
            <a:lvl1pPr marL="0" indent="0" algn="ctr">
              <a:buNone/>
              <a:defRPr sz="1500"/>
            </a:lvl1pPr>
            <a:lvl2pPr marL="342900" indent="0" algn="ctr">
              <a:buNone/>
              <a:defRPr sz="1500"/>
            </a:lvl2pPr>
            <a:lvl3pPr marL="685800" indent="0" algn="ctr">
              <a:buNone/>
              <a:defRPr sz="15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0595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56923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5"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3776136" y="6422856"/>
            <a:ext cx="4279669" cy="365125"/>
          </a:xfrm>
        </p:spPr>
        <p:txBody>
          <a:bodyPr/>
          <a:lstStyle/>
          <a:p>
            <a:endParaRPr lang="en-US" dirty="0"/>
          </a:p>
        </p:txBody>
      </p:sp>
      <p:sp>
        <p:nvSpPr>
          <p:cNvPr id="6" name="Slide Number Placeholder 5"/>
          <p:cNvSpPr>
            <a:spLocks noGrp="1"/>
          </p:cNvSpPr>
          <p:nvPr>
            <p:ph type="sldNum" sz="quarter" idx="12"/>
          </p:nvPr>
        </p:nvSpPr>
        <p:spPr>
          <a:xfrm>
            <a:off x="8073050" y="6422856"/>
            <a:ext cx="879759" cy="365125"/>
          </a:xfrm>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02954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354097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2"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4500" b="0" spc="113"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6"/>
            <a:ext cx="10515600" cy="1174639"/>
          </a:xfrm>
        </p:spPr>
        <p:txBody>
          <a:bodyPr anchor="t">
            <a:normAutofit/>
          </a:bodyPr>
          <a:lstStyle>
            <a:lvl1pPr marL="0" indent="0" algn="ctr">
              <a:buNone/>
              <a:defRPr sz="15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38573921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30918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157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1" y="1913470"/>
            <a:ext cx="4754880" cy="743094"/>
          </a:xfrm>
        </p:spPr>
        <p:txBody>
          <a:bodyPr anchor="ctr">
            <a:normAutofit/>
          </a:bodyPr>
          <a:lstStyle>
            <a:lvl1pPr marL="0" indent="0">
              <a:buNone/>
              <a:defRPr sz="1575"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231231" y="2656564"/>
            <a:ext cx="4754880" cy="35661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665071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90704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92963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8"/>
            <a:ext cx="3200400" cy="3432319"/>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529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2400">
                <a:solidFill>
                  <a:schemeClr val="tx1">
                    <a:lumMod val="50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93053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5596471" y="6422856"/>
            <a:ext cx="5044440" cy="365125"/>
          </a:xfrm>
          <a:prstGeom prst="rect">
            <a:avLst/>
          </a:prstGeom>
        </p:spPr>
        <p:txBody>
          <a:bodyPr vert="horz" lIns="91440" tIns="45720" rIns="91440" bIns="45720" rtlCol="0" anchor="ctr"/>
          <a:lstStyle>
            <a:lvl1pPr algn="r">
              <a:defRPr sz="788">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6"/>
            <a:ext cx="946264" cy="365125"/>
          </a:xfrm>
          <a:prstGeom prst="rect">
            <a:avLst/>
          </a:prstGeom>
        </p:spPr>
        <p:txBody>
          <a:bodyPr vert="horz" lIns="45720" tIns="45720" rIns="91440" bIns="45720" rtlCol="0" anchor="ctr"/>
          <a:lstStyle>
            <a:lvl1pPr algn="l">
              <a:defRPr sz="900" b="0">
                <a:solidFill>
                  <a:schemeClr val="tx1"/>
                </a:solidFill>
              </a:defRPr>
            </a:lvl1pPr>
          </a:lstStyle>
          <a:p>
            <a:fld id="{4FAB73BC-B049-4115-A692-8D63A059BFB8}" type="slidenum">
              <a:rPr lang="en-US" dirty="0"/>
              <a:pPr/>
              <a:t>‹#›</a:t>
            </a:fld>
            <a:endParaRPr lang="en-US" dirty="0"/>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sz="1800" dirty="0"/>
          </a:p>
        </p:txBody>
      </p:sp>
    </p:spTree>
    <p:extLst>
      <p:ext uri="{BB962C8B-B14F-4D97-AF65-F5344CB8AC3E}">
        <p14:creationId xmlns:p14="http://schemas.microsoft.com/office/powerpoint/2010/main" val="3210675488"/>
      </p:ext>
    </p:extLst>
  </p:cSld>
  <p:clrMap bg1="dk1" tx1="lt1" bg2="dk2" tx2="lt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sldNum="0" hdr="0" ftr="0" dt="0"/>
  <p:txStyles>
    <p:titleStyle>
      <a:lvl1pPr algn="l" defTabSz="685800" rtl="0" eaLnBrk="1" latinLnBrk="0" hangingPunct="1">
        <a:lnSpc>
          <a:spcPct val="85000"/>
        </a:lnSpc>
        <a:spcBef>
          <a:spcPct val="0"/>
        </a:spcBef>
        <a:buNone/>
        <a:defRPr sz="3000" kern="1200" cap="all" baseline="0">
          <a:solidFill>
            <a:schemeClr val="bg2"/>
          </a:solidFill>
          <a:latin typeface="+mj-lt"/>
          <a:ea typeface="+mj-ea"/>
          <a:cs typeface="+mj-cs"/>
        </a:defRPr>
      </a:lvl1pPr>
    </p:titleStyle>
    <p:bodyStyle>
      <a:lvl1pPr marL="137160" indent="-137160" algn="l" defTabSz="685800" rtl="0" eaLnBrk="1" latinLnBrk="0" hangingPunct="1">
        <a:lnSpc>
          <a:spcPct val="90000"/>
        </a:lnSpc>
        <a:spcBef>
          <a:spcPts val="900"/>
        </a:spcBef>
        <a:spcAft>
          <a:spcPts val="150"/>
        </a:spcAft>
        <a:buClr>
          <a:schemeClr val="tx1"/>
        </a:buClr>
        <a:buFont typeface="Wingdings" pitchFamily="2" charset="2"/>
        <a:buChar char=""/>
        <a:defRPr sz="1650" kern="1200">
          <a:solidFill>
            <a:schemeClr val="tx1"/>
          </a:solidFill>
          <a:latin typeface="+mn-lt"/>
          <a:ea typeface="+mn-ea"/>
          <a:cs typeface="+mn-cs"/>
        </a:defRPr>
      </a:lvl1pPr>
      <a:lvl2pPr marL="308610" indent="-137160" algn="l" defTabSz="685800" rtl="0" eaLnBrk="1" latinLnBrk="0" hangingPunct="1">
        <a:lnSpc>
          <a:spcPct val="90000"/>
        </a:lnSpc>
        <a:spcBef>
          <a:spcPts val="150"/>
        </a:spcBef>
        <a:spcAft>
          <a:spcPts val="300"/>
        </a:spcAft>
        <a:buClr>
          <a:schemeClr val="tx1"/>
        </a:buClr>
        <a:buFont typeface="Wingdings" pitchFamily="2" charset="2"/>
        <a:buChar char=""/>
        <a:defRPr sz="1500" kern="1200">
          <a:solidFill>
            <a:schemeClr val="tx1"/>
          </a:solidFill>
          <a:latin typeface="+mn-lt"/>
          <a:ea typeface="+mn-ea"/>
          <a:cs typeface="+mn-cs"/>
        </a:defRPr>
      </a:lvl2pPr>
      <a:lvl3pPr marL="480060" indent="-137160" algn="l" defTabSz="685800" rtl="0" eaLnBrk="1" latinLnBrk="0" hangingPunct="1">
        <a:lnSpc>
          <a:spcPct val="90000"/>
        </a:lnSpc>
        <a:spcBef>
          <a:spcPts val="150"/>
        </a:spcBef>
        <a:spcAft>
          <a:spcPts val="300"/>
        </a:spcAft>
        <a:buClr>
          <a:schemeClr val="tx1"/>
        </a:buClr>
        <a:buFont typeface="Wingdings" pitchFamily="2" charset="2"/>
        <a:buChar char=""/>
        <a:defRPr sz="1350" kern="1200">
          <a:solidFill>
            <a:schemeClr val="tx1"/>
          </a:solidFill>
          <a:latin typeface="+mn-lt"/>
          <a:ea typeface="+mn-ea"/>
          <a:cs typeface="+mn-cs"/>
        </a:defRPr>
      </a:lvl3pPr>
      <a:lvl4pPr marL="651510" indent="-13716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4pPr>
      <a:lvl5pPr marL="822960" indent="-13716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5pPr>
      <a:lvl6pPr marL="963450" indent="-17145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6pPr>
      <a:lvl7pPr marL="1103850" indent="-17145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7pPr>
      <a:lvl8pPr marL="1221750" indent="-17145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8pPr>
      <a:lvl9pPr marL="1354650" indent="-171450" algn="l" defTabSz="685800" rtl="0" eaLnBrk="1" latinLnBrk="0" hangingPunct="1">
        <a:lnSpc>
          <a:spcPct val="90000"/>
        </a:lnSpc>
        <a:spcBef>
          <a:spcPts val="150"/>
        </a:spcBef>
        <a:spcAft>
          <a:spcPts val="300"/>
        </a:spcAft>
        <a:buClr>
          <a:schemeClr val="tx1"/>
        </a:buClr>
        <a:buFont typeface="Wingdings" pitchFamily="2" charset="2"/>
        <a:buChar char=""/>
        <a:defRPr sz="12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4.army.mil/OCPA/uploads/large/56thCeremonyB163a.jp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1821" y="2174557"/>
            <a:ext cx="6858000" cy="1557338"/>
          </a:xfrm>
        </p:spPr>
        <p:txBody>
          <a:bodyPr>
            <a:normAutofit/>
          </a:bodyPr>
          <a:lstStyle/>
          <a:p>
            <a:pPr>
              <a:defRPr/>
            </a:pPr>
            <a:r>
              <a:rPr lang="en-US" dirty="0"/>
              <a:t>Army STANDARD TRAINING PACKAGE</a:t>
            </a: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477452"/>
            <a:ext cx="951548" cy="951548"/>
          </a:xfrm>
          <a:prstGeom prst="rect">
            <a:avLst/>
          </a:prstGeom>
        </p:spPr>
      </p:pic>
      <p:sp>
        <p:nvSpPr>
          <p:cNvPr id="5" name="TextBox 4">
            <a:extLst>
              <a:ext uri="{FF2B5EF4-FFF2-40B4-BE49-F238E27FC236}">
                <a16:creationId xmlns:a16="http://schemas.microsoft.com/office/drawing/2014/main" id="{FD3C6648-993E-E7E5-BD04-E7BF2A34689C}"/>
              </a:ext>
            </a:extLst>
          </p:cNvPr>
          <p:cNvSpPr txBox="1"/>
          <p:nvPr/>
        </p:nvSpPr>
        <p:spPr>
          <a:xfrm>
            <a:off x="9144000" y="3547229"/>
            <a:ext cx="2895600" cy="369332"/>
          </a:xfrm>
          <a:prstGeom prst="rect">
            <a:avLst/>
          </a:prstGeom>
          <a:noFill/>
        </p:spPr>
        <p:txBody>
          <a:bodyPr wrap="square">
            <a:spAutoFit/>
          </a:bodyPr>
          <a:lstStyle/>
          <a:p>
            <a:r>
              <a:rPr lang="en-US" b="1" dirty="0">
                <a:solidFill>
                  <a:srgbClr val="1F497D"/>
                </a:solidFill>
              </a:rPr>
              <a:t>Updated 1 September 2024</a:t>
            </a:r>
            <a:endParaRPr lang="en-US" dirty="0">
              <a:solidFill>
                <a:srgbClr val="1F497D"/>
              </a:solidFill>
            </a:endParaRPr>
          </a:p>
        </p:txBody>
      </p:sp>
    </p:spTree>
    <p:extLst>
      <p:ext uri="{BB962C8B-B14F-4D97-AF65-F5344CB8AC3E}">
        <p14:creationId xmlns:p14="http://schemas.microsoft.com/office/powerpoint/2010/main" val="2258110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981200" y="381000"/>
            <a:ext cx="8305800" cy="1143000"/>
          </a:xfrm>
        </p:spPr>
        <p:txBody>
          <a:bodyPr/>
          <a:lstStyle/>
          <a:p>
            <a:pPr eaLnBrk="1" hangingPunct="1"/>
            <a:r>
              <a:rPr lang="en-US" sz="4000"/>
              <a:t>Estate Planning</a:t>
            </a:r>
            <a:br>
              <a:rPr lang="en-US" sz="4000"/>
            </a:br>
            <a:r>
              <a:rPr lang="en-US" sz="3600">
                <a:solidFill>
                  <a:srgbClr val="003366"/>
                </a:solidFill>
              </a:rPr>
              <a:t>Other Legal Instruments</a:t>
            </a:r>
          </a:p>
        </p:txBody>
      </p:sp>
      <p:sp>
        <p:nvSpPr>
          <p:cNvPr id="9219" name="Rectangle 3"/>
          <p:cNvSpPr>
            <a:spLocks noGrp="1" noChangeArrowheads="1"/>
          </p:cNvSpPr>
          <p:nvPr>
            <p:ph sz="half" idx="1"/>
          </p:nvPr>
        </p:nvSpPr>
        <p:spPr>
          <a:xfrm>
            <a:off x="2057400" y="1493838"/>
            <a:ext cx="8153400" cy="4525962"/>
          </a:xfrm>
        </p:spPr>
        <p:txBody>
          <a:bodyPr/>
          <a:lstStyle/>
          <a:p>
            <a:pPr algn="ctr" eaLnBrk="1" hangingPunct="1">
              <a:lnSpc>
                <a:spcPct val="80000"/>
              </a:lnSpc>
              <a:spcBef>
                <a:spcPct val="5000"/>
              </a:spcBef>
              <a:buFontTx/>
              <a:buNone/>
            </a:pPr>
            <a:endParaRPr lang="en-US" sz="2400" dirty="0"/>
          </a:p>
          <a:p>
            <a:pPr algn="ctr" eaLnBrk="1" hangingPunct="1">
              <a:lnSpc>
                <a:spcPct val="80000"/>
              </a:lnSpc>
              <a:spcBef>
                <a:spcPct val="5000"/>
              </a:spcBef>
              <a:buFontTx/>
              <a:buNone/>
            </a:pPr>
            <a:endParaRPr lang="en-US" sz="2400" dirty="0"/>
          </a:p>
          <a:p>
            <a:pPr eaLnBrk="1" hangingPunct="1">
              <a:lnSpc>
                <a:spcPct val="80000"/>
              </a:lnSpc>
              <a:spcBef>
                <a:spcPct val="10000"/>
              </a:spcBef>
            </a:pPr>
            <a:r>
              <a:rPr lang="en-US" sz="3200" dirty="0"/>
              <a:t>SGLI Designation Form</a:t>
            </a:r>
          </a:p>
          <a:p>
            <a:pPr eaLnBrk="1" hangingPunct="1">
              <a:lnSpc>
                <a:spcPct val="80000"/>
              </a:lnSpc>
              <a:spcBef>
                <a:spcPct val="10000"/>
              </a:spcBef>
            </a:pPr>
            <a:r>
              <a:rPr lang="en-US" sz="3200" dirty="0"/>
              <a:t>Beneficiary Designations On IRA, TSP, and other investments</a:t>
            </a:r>
          </a:p>
          <a:p>
            <a:pPr eaLnBrk="1" hangingPunct="1">
              <a:lnSpc>
                <a:spcPct val="80000"/>
              </a:lnSpc>
              <a:spcBef>
                <a:spcPct val="10000"/>
              </a:spcBef>
            </a:pPr>
            <a:r>
              <a:rPr lang="en-US" sz="3200" dirty="0"/>
              <a:t>Real Estate</a:t>
            </a:r>
          </a:p>
          <a:p>
            <a:pPr eaLnBrk="1" hangingPunct="1">
              <a:lnSpc>
                <a:spcPct val="80000"/>
              </a:lnSpc>
              <a:spcBef>
                <a:spcPct val="10000"/>
              </a:spcBef>
            </a:pPr>
            <a:r>
              <a:rPr lang="en-US" sz="3200" dirty="0"/>
              <a:t>Ancillary Documents	</a:t>
            </a:r>
          </a:p>
          <a:p>
            <a:pPr lvl="3" eaLnBrk="1" hangingPunct="1">
              <a:buFont typeface="Wingdings" pitchFamily="2" charset="2"/>
              <a:buChar char="Ø"/>
            </a:pPr>
            <a:r>
              <a:rPr lang="en-US" sz="3200" dirty="0"/>
              <a:t> Power Of Attorney</a:t>
            </a:r>
          </a:p>
          <a:p>
            <a:pPr lvl="3" eaLnBrk="1" hangingPunct="1">
              <a:buFont typeface="Wingdings" pitchFamily="2" charset="2"/>
              <a:buChar char="Ø"/>
            </a:pPr>
            <a:r>
              <a:rPr lang="en-US" sz="3200" dirty="0"/>
              <a:t> Living Will</a:t>
            </a:r>
          </a:p>
          <a:p>
            <a:pPr lvl="3" eaLnBrk="1" hangingPunct="1">
              <a:buFont typeface="Wingdings" pitchFamily="2" charset="2"/>
              <a:buChar char="Ø"/>
            </a:pPr>
            <a:r>
              <a:rPr lang="en-US" sz="3200" dirty="0"/>
              <a:t> Healthcare Power Of Attorney</a:t>
            </a:r>
          </a:p>
        </p:txBody>
      </p:sp>
    </p:spTree>
    <p:extLst>
      <p:ext uri="{BB962C8B-B14F-4D97-AF65-F5344CB8AC3E}">
        <p14:creationId xmlns:p14="http://schemas.microsoft.com/office/powerpoint/2010/main" val="2233602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981200" y="381000"/>
            <a:ext cx="8305800" cy="1143000"/>
          </a:xfrm>
        </p:spPr>
        <p:txBody>
          <a:bodyPr/>
          <a:lstStyle/>
          <a:p>
            <a:pPr eaLnBrk="1" hangingPunct="1"/>
            <a:r>
              <a:rPr lang="en-US" sz="4000"/>
              <a:t>Estate Planning</a:t>
            </a:r>
            <a:br>
              <a:rPr lang="en-US" sz="4000"/>
            </a:br>
            <a:r>
              <a:rPr lang="en-US" sz="3600">
                <a:solidFill>
                  <a:srgbClr val="003366"/>
                </a:solidFill>
              </a:rPr>
              <a:t>Other Legal Instruments</a:t>
            </a:r>
          </a:p>
        </p:txBody>
      </p:sp>
      <p:sp>
        <p:nvSpPr>
          <p:cNvPr id="10243" name="Rectangle 3"/>
          <p:cNvSpPr>
            <a:spLocks noGrp="1" noChangeArrowheads="1"/>
          </p:cNvSpPr>
          <p:nvPr>
            <p:ph sz="half" idx="1"/>
          </p:nvPr>
        </p:nvSpPr>
        <p:spPr>
          <a:xfrm>
            <a:off x="2057400" y="1371601"/>
            <a:ext cx="8153400" cy="4525963"/>
          </a:xfrm>
        </p:spPr>
        <p:txBody>
          <a:bodyPr/>
          <a:lstStyle/>
          <a:p>
            <a:pPr algn="ctr" eaLnBrk="1" hangingPunct="1">
              <a:lnSpc>
                <a:spcPct val="80000"/>
              </a:lnSpc>
              <a:spcBef>
                <a:spcPct val="5000"/>
              </a:spcBef>
              <a:buFontTx/>
              <a:buNone/>
            </a:pPr>
            <a:endParaRPr lang="en-US" sz="2400"/>
          </a:p>
          <a:p>
            <a:pPr algn="ctr" eaLnBrk="1" hangingPunct="1">
              <a:lnSpc>
                <a:spcPct val="80000"/>
              </a:lnSpc>
              <a:spcBef>
                <a:spcPct val="5000"/>
              </a:spcBef>
              <a:buFontTx/>
              <a:buNone/>
            </a:pPr>
            <a:endParaRPr lang="en-US" sz="2400"/>
          </a:p>
          <a:p>
            <a:pPr algn="ctr" eaLnBrk="1" hangingPunct="1">
              <a:lnSpc>
                <a:spcPct val="80000"/>
              </a:lnSpc>
              <a:spcBef>
                <a:spcPct val="5000"/>
              </a:spcBef>
              <a:buFontTx/>
              <a:buNone/>
            </a:pPr>
            <a:endParaRPr lang="en-US" sz="2400"/>
          </a:p>
          <a:p>
            <a:pPr algn="ctr" eaLnBrk="1" hangingPunct="1">
              <a:lnSpc>
                <a:spcPct val="80000"/>
              </a:lnSpc>
              <a:spcBef>
                <a:spcPct val="5000"/>
              </a:spcBef>
              <a:buFontTx/>
              <a:buNone/>
            </a:pPr>
            <a:endParaRPr lang="en-US" sz="2400"/>
          </a:p>
          <a:p>
            <a:pPr algn="ctr" eaLnBrk="1" hangingPunct="1">
              <a:lnSpc>
                <a:spcPct val="80000"/>
              </a:lnSpc>
              <a:spcBef>
                <a:spcPct val="5000"/>
              </a:spcBef>
              <a:buFontTx/>
              <a:buNone/>
            </a:pPr>
            <a:endParaRPr lang="en-US" sz="2400"/>
          </a:p>
          <a:p>
            <a:pPr algn="ctr" eaLnBrk="1" hangingPunct="1">
              <a:lnSpc>
                <a:spcPct val="80000"/>
              </a:lnSpc>
              <a:spcBef>
                <a:spcPct val="5000"/>
              </a:spcBef>
              <a:buFontTx/>
              <a:buNone/>
            </a:pPr>
            <a:r>
              <a:rPr lang="en-US" sz="6000"/>
              <a:t>SGLI Designation Form</a:t>
            </a:r>
          </a:p>
        </p:txBody>
      </p:sp>
    </p:spTree>
    <p:extLst>
      <p:ext uri="{BB962C8B-B14F-4D97-AF65-F5344CB8AC3E}">
        <p14:creationId xmlns:p14="http://schemas.microsoft.com/office/powerpoint/2010/main" val="1910872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81200" y="381000"/>
            <a:ext cx="8305800" cy="1143000"/>
          </a:xfrm>
        </p:spPr>
        <p:txBody>
          <a:bodyPr/>
          <a:lstStyle/>
          <a:p>
            <a:pPr eaLnBrk="1" hangingPunct="1"/>
            <a:r>
              <a:rPr lang="en-US" sz="4000"/>
              <a:t>Estate Planning</a:t>
            </a:r>
            <a:br>
              <a:rPr lang="en-US" sz="2400"/>
            </a:br>
            <a:r>
              <a:rPr lang="en-US" sz="3600">
                <a:solidFill>
                  <a:srgbClr val="003366"/>
                </a:solidFill>
              </a:rPr>
              <a:t>Other Legal Instruments</a:t>
            </a:r>
          </a:p>
        </p:txBody>
      </p:sp>
      <p:sp>
        <p:nvSpPr>
          <p:cNvPr id="11267" name="Rectangle 3"/>
          <p:cNvSpPr>
            <a:spLocks noGrp="1" noChangeArrowheads="1"/>
          </p:cNvSpPr>
          <p:nvPr>
            <p:ph idx="1"/>
          </p:nvPr>
        </p:nvSpPr>
        <p:spPr>
          <a:xfrm>
            <a:off x="1981200" y="1905000"/>
            <a:ext cx="8229600" cy="3048000"/>
          </a:xfrm>
        </p:spPr>
        <p:txBody>
          <a:bodyPr/>
          <a:lstStyle/>
          <a:p>
            <a:pPr algn="ctr" eaLnBrk="1" hangingPunct="1">
              <a:buFontTx/>
              <a:buNone/>
            </a:pPr>
            <a:endParaRPr lang="en-US" sz="2800" dirty="0"/>
          </a:p>
          <a:p>
            <a:pPr algn="ctr" eaLnBrk="1" hangingPunct="1">
              <a:buFontTx/>
              <a:buNone/>
            </a:pPr>
            <a:r>
              <a:rPr lang="en-US" sz="4400" dirty="0"/>
              <a:t>Beneficiary Designations on IRA, TSP, and Other Investments</a:t>
            </a:r>
          </a:p>
        </p:txBody>
      </p:sp>
    </p:spTree>
    <p:extLst>
      <p:ext uri="{BB962C8B-B14F-4D97-AF65-F5344CB8AC3E}">
        <p14:creationId xmlns:p14="http://schemas.microsoft.com/office/powerpoint/2010/main" val="711612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981200" y="381000"/>
            <a:ext cx="8305800" cy="1143000"/>
          </a:xfrm>
        </p:spPr>
        <p:txBody>
          <a:bodyPr/>
          <a:lstStyle/>
          <a:p>
            <a:pPr eaLnBrk="1" hangingPunct="1"/>
            <a:r>
              <a:rPr lang="en-US" sz="4000"/>
              <a:t>Estate Planning</a:t>
            </a:r>
            <a:br>
              <a:rPr lang="en-US" sz="2400"/>
            </a:br>
            <a:r>
              <a:rPr lang="en-US" sz="3600">
                <a:solidFill>
                  <a:srgbClr val="003366"/>
                </a:solidFill>
              </a:rPr>
              <a:t>Other Legal Instruments</a:t>
            </a:r>
          </a:p>
        </p:txBody>
      </p:sp>
      <p:sp>
        <p:nvSpPr>
          <p:cNvPr id="12291" name="Rectangle 3"/>
          <p:cNvSpPr>
            <a:spLocks noGrp="1" noChangeArrowheads="1"/>
          </p:cNvSpPr>
          <p:nvPr>
            <p:ph idx="1"/>
          </p:nvPr>
        </p:nvSpPr>
        <p:spPr>
          <a:xfrm>
            <a:off x="1981200" y="1143000"/>
            <a:ext cx="8229600" cy="5029200"/>
          </a:xfrm>
        </p:spPr>
        <p:txBody>
          <a:bodyPr/>
          <a:lstStyle/>
          <a:p>
            <a:pPr algn="ctr" eaLnBrk="1" hangingPunct="1">
              <a:buFontTx/>
              <a:buNone/>
            </a:pPr>
            <a:endParaRPr lang="en-US" sz="2800"/>
          </a:p>
          <a:p>
            <a:pPr eaLnBrk="1" hangingPunct="1"/>
            <a:endParaRPr lang="en-US"/>
          </a:p>
          <a:p>
            <a:pPr eaLnBrk="1" hangingPunct="1">
              <a:buFontTx/>
              <a:buNone/>
            </a:pPr>
            <a:r>
              <a:rPr lang="en-US" sz="2800"/>
              <a:t>	</a:t>
            </a:r>
          </a:p>
          <a:p>
            <a:pPr algn="ctr" eaLnBrk="1" hangingPunct="1">
              <a:buFontTx/>
              <a:buNone/>
            </a:pPr>
            <a:r>
              <a:rPr lang="en-US" sz="6000"/>
              <a:t>Real Estate</a:t>
            </a:r>
          </a:p>
        </p:txBody>
      </p:sp>
    </p:spTree>
    <p:extLst>
      <p:ext uri="{BB962C8B-B14F-4D97-AF65-F5344CB8AC3E}">
        <p14:creationId xmlns:p14="http://schemas.microsoft.com/office/powerpoint/2010/main" val="3114655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381000"/>
            <a:ext cx="8305800" cy="1143000"/>
          </a:xfrm>
        </p:spPr>
        <p:txBody>
          <a:bodyPr/>
          <a:lstStyle/>
          <a:p>
            <a:pPr eaLnBrk="1" hangingPunct="1"/>
            <a:r>
              <a:rPr lang="en-US" sz="4000" dirty="0"/>
              <a:t>Estate Planning</a:t>
            </a:r>
            <a:br>
              <a:rPr lang="en-US" sz="4800" dirty="0"/>
            </a:br>
            <a:r>
              <a:rPr lang="en-US" sz="3600" dirty="0">
                <a:solidFill>
                  <a:srgbClr val="003366"/>
                </a:solidFill>
              </a:rPr>
              <a:t>Other Legal Instruments</a:t>
            </a:r>
          </a:p>
        </p:txBody>
      </p:sp>
      <p:sp>
        <p:nvSpPr>
          <p:cNvPr id="13315" name="Rectangle 3"/>
          <p:cNvSpPr>
            <a:spLocks noGrp="1" noChangeArrowheads="1"/>
          </p:cNvSpPr>
          <p:nvPr>
            <p:ph idx="1"/>
          </p:nvPr>
        </p:nvSpPr>
        <p:spPr>
          <a:xfrm>
            <a:off x="372373" y="2133600"/>
            <a:ext cx="6096000" cy="4572000"/>
          </a:xfrm>
        </p:spPr>
        <p:txBody>
          <a:bodyPr/>
          <a:lstStyle/>
          <a:p>
            <a:pPr lvl="1" eaLnBrk="1" hangingPunct="1">
              <a:buFontTx/>
              <a:buNone/>
            </a:pPr>
            <a:r>
              <a:rPr lang="en-US" b="1" dirty="0"/>
              <a:t>Ancillary Documents</a:t>
            </a:r>
          </a:p>
          <a:p>
            <a:pPr lvl="2" eaLnBrk="1" hangingPunct="1"/>
            <a:r>
              <a:rPr lang="en-US" dirty="0"/>
              <a:t>Powers Of Attorney</a:t>
            </a:r>
          </a:p>
          <a:p>
            <a:pPr lvl="3" eaLnBrk="1" hangingPunct="1">
              <a:buFontTx/>
              <a:buNone/>
            </a:pPr>
            <a:r>
              <a:rPr lang="en-US" sz="2400" dirty="0"/>
              <a:t>- Types of Power granted</a:t>
            </a:r>
          </a:p>
          <a:p>
            <a:pPr lvl="4" eaLnBrk="1" hangingPunct="1">
              <a:buSzPct val="80000"/>
              <a:buFont typeface="Wingdings" pitchFamily="2" charset="2"/>
              <a:buChar char="Ø"/>
            </a:pPr>
            <a:r>
              <a:rPr lang="en-US" sz="2400" dirty="0"/>
              <a:t> General</a:t>
            </a:r>
          </a:p>
          <a:p>
            <a:pPr lvl="4" eaLnBrk="1" hangingPunct="1">
              <a:buSzPct val="80000"/>
              <a:buFont typeface="Wingdings" pitchFamily="2" charset="2"/>
              <a:buChar char="Ø"/>
            </a:pPr>
            <a:r>
              <a:rPr lang="en-US" sz="2400" dirty="0"/>
              <a:t> Special</a:t>
            </a:r>
          </a:p>
          <a:p>
            <a:pPr lvl="3" eaLnBrk="1" hangingPunct="1">
              <a:buFontTx/>
              <a:buNone/>
            </a:pPr>
            <a:r>
              <a:rPr lang="en-US" sz="2400" dirty="0"/>
              <a:t>- When granted</a:t>
            </a:r>
          </a:p>
          <a:p>
            <a:pPr lvl="4" eaLnBrk="1" hangingPunct="1">
              <a:buSzPct val="65000"/>
              <a:buFont typeface="Wingdings" pitchFamily="2" charset="2"/>
              <a:buChar char="Ø"/>
            </a:pPr>
            <a:r>
              <a:rPr lang="en-US" sz="2400" dirty="0"/>
              <a:t>Durable</a:t>
            </a:r>
          </a:p>
          <a:p>
            <a:pPr lvl="4" eaLnBrk="1" hangingPunct="1">
              <a:buSzPct val="65000"/>
              <a:buFont typeface="Wingdings" pitchFamily="2" charset="2"/>
              <a:buChar char="Ø"/>
            </a:pPr>
            <a:r>
              <a:rPr lang="en-US" sz="2400" dirty="0"/>
              <a:t>Springing</a:t>
            </a:r>
          </a:p>
          <a:p>
            <a:pPr lvl="2" eaLnBrk="1" hangingPunct="1"/>
            <a:r>
              <a:rPr lang="en-US" dirty="0"/>
              <a:t>Terminating a Power of </a:t>
            </a:r>
          </a:p>
          <a:p>
            <a:pPr lvl="2" eaLnBrk="1" hangingPunct="1">
              <a:buFontTx/>
              <a:buNone/>
            </a:pPr>
            <a:r>
              <a:rPr lang="en-US" dirty="0"/>
              <a:t>   Attorney </a:t>
            </a:r>
          </a:p>
          <a:p>
            <a:pPr lvl="1" eaLnBrk="1" hangingPunct="1">
              <a:buSzPct val="65000"/>
              <a:buFont typeface="Wingdings" pitchFamily="2" charset="2"/>
              <a:buNone/>
            </a:pPr>
            <a:endParaRPr lang="en-US" sz="32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3537" y="1767011"/>
            <a:ext cx="4723075" cy="3616022"/>
          </a:xfrm>
          <a:prstGeom prst="rect">
            <a:avLst/>
          </a:prstGeom>
        </p:spPr>
      </p:pic>
    </p:spTree>
    <p:extLst>
      <p:ext uri="{BB962C8B-B14F-4D97-AF65-F5344CB8AC3E}">
        <p14:creationId xmlns:p14="http://schemas.microsoft.com/office/powerpoint/2010/main" val="5348510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981200" y="381000"/>
            <a:ext cx="8305800" cy="1143000"/>
          </a:xfrm>
        </p:spPr>
        <p:txBody>
          <a:bodyPr/>
          <a:lstStyle/>
          <a:p>
            <a:pPr eaLnBrk="1" hangingPunct="1"/>
            <a:r>
              <a:rPr lang="en-US" sz="4000" dirty="0"/>
              <a:t>Estate Planning</a:t>
            </a:r>
            <a:br>
              <a:rPr lang="en-US" sz="4000" dirty="0"/>
            </a:br>
            <a:r>
              <a:rPr lang="en-US" sz="3600" dirty="0">
                <a:solidFill>
                  <a:srgbClr val="003366"/>
                </a:solidFill>
              </a:rPr>
              <a:t>Other Legal Instruments</a:t>
            </a:r>
          </a:p>
        </p:txBody>
      </p:sp>
      <p:sp>
        <p:nvSpPr>
          <p:cNvPr id="14339" name="Rectangle 3"/>
          <p:cNvSpPr>
            <a:spLocks noGrp="1" noChangeArrowheads="1"/>
          </p:cNvSpPr>
          <p:nvPr>
            <p:ph idx="1"/>
          </p:nvPr>
        </p:nvSpPr>
        <p:spPr>
          <a:xfrm>
            <a:off x="480204" y="2120660"/>
            <a:ext cx="8229600" cy="3733800"/>
          </a:xfrm>
        </p:spPr>
        <p:txBody>
          <a:bodyPr/>
          <a:lstStyle/>
          <a:p>
            <a:pPr eaLnBrk="1" hangingPunct="1"/>
            <a:r>
              <a:rPr lang="en-US" dirty="0"/>
              <a:t>Ancillary Documents</a:t>
            </a:r>
          </a:p>
          <a:p>
            <a:pPr lvl="3" eaLnBrk="1" hangingPunct="1">
              <a:buFont typeface="Wingdings" pitchFamily="2" charset="2"/>
              <a:buChar char="Ø"/>
            </a:pPr>
            <a:r>
              <a:rPr lang="en-US" sz="2400" dirty="0"/>
              <a:t> Living Will</a:t>
            </a:r>
          </a:p>
          <a:p>
            <a:pPr lvl="4" eaLnBrk="1" hangingPunct="1">
              <a:buFontTx/>
              <a:buNone/>
            </a:pPr>
            <a:r>
              <a:rPr lang="en-US" sz="2400" dirty="0"/>
              <a:t>- 	Expresses your wish NOT to be kept alive under particular circumstances</a:t>
            </a:r>
          </a:p>
          <a:p>
            <a:pPr lvl="3" eaLnBrk="1" hangingPunct="1">
              <a:buFont typeface="Wingdings" pitchFamily="2" charset="2"/>
              <a:buChar char="Ø"/>
            </a:pPr>
            <a:r>
              <a:rPr lang="en-US" sz="2400" dirty="0"/>
              <a:t> Healthcare Power Of Attorney</a:t>
            </a:r>
          </a:p>
          <a:p>
            <a:pPr lvl="4" eaLnBrk="1" hangingPunct="1">
              <a:buFontTx/>
              <a:buNone/>
            </a:pPr>
            <a:r>
              <a:rPr lang="en-US" sz="2400" dirty="0"/>
              <a:t>- 	Allows someone to make specified healthcare decisions for you IF you are not able to do so</a:t>
            </a:r>
          </a:p>
        </p:txBody>
      </p:sp>
    </p:spTree>
    <p:extLst>
      <p:ext uri="{BB962C8B-B14F-4D97-AF65-F5344CB8AC3E}">
        <p14:creationId xmlns:p14="http://schemas.microsoft.com/office/powerpoint/2010/main" val="375058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57400" y="381000"/>
            <a:ext cx="8305800" cy="1143000"/>
          </a:xfrm>
        </p:spPr>
        <p:txBody>
          <a:bodyPr/>
          <a:lstStyle/>
          <a:p>
            <a:pPr eaLnBrk="1" hangingPunct="1"/>
            <a:r>
              <a:rPr lang="en-US" sz="4000"/>
              <a:t>Estate Planning</a:t>
            </a:r>
            <a:br>
              <a:rPr lang="en-US" sz="2800"/>
            </a:br>
            <a:r>
              <a:rPr lang="en-US" sz="3600">
                <a:solidFill>
                  <a:srgbClr val="003366"/>
                </a:solidFill>
              </a:rPr>
              <a:t>Other Legal Instruments</a:t>
            </a:r>
          </a:p>
        </p:txBody>
      </p:sp>
      <p:sp>
        <p:nvSpPr>
          <p:cNvPr id="15363" name="Rectangle 3"/>
          <p:cNvSpPr>
            <a:spLocks noGrp="1" noChangeArrowheads="1"/>
          </p:cNvSpPr>
          <p:nvPr>
            <p:ph idx="1"/>
          </p:nvPr>
        </p:nvSpPr>
        <p:spPr>
          <a:xfrm>
            <a:off x="169653" y="2155197"/>
            <a:ext cx="8229600" cy="3154362"/>
          </a:xfrm>
        </p:spPr>
        <p:txBody>
          <a:bodyPr/>
          <a:lstStyle/>
          <a:p>
            <a:pPr algn="ctr" eaLnBrk="1" hangingPunct="1">
              <a:buFontTx/>
              <a:buNone/>
            </a:pPr>
            <a:r>
              <a:rPr lang="en-US" sz="3600" dirty="0"/>
              <a:t>DD Form 93, Record of Emergency Data</a:t>
            </a:r>
          </a:p>
          <a:p>
            <a:pPr eaLnBrk="1" hangingPunct="1"/>
            <a:r>
              <a:rPr lang="en-US" sz="3600" dirty="0"/>
              <a:t>Death Gratuity</a:t>
            </a:r>
          </a:p>
          <a:p>
            <a:pPr eaLnBrk="1" hangingPunct="1"/>
            <a:r>
              <a:rPr lang="en-US" sz="3600" dirty="0"/>
              <a:t>Pay And Allowances</a:t>
            </a:r>
          </a:p>
          <a:p>
            <a:pPr lvl="2" eaLnBrk="1" hangingPunct="1">
              <a:buFontTx/>
              <a:buNone/>
            </a:pPr>
            <a:endParaRPr lang="en-US" sz="3600" dirty="0"/>
          </a:p>
        </p:txBody>
      </p:sp>
    </p:spTree>
    <p:extLst>
      <p:ext uri="{BB962C8B-B14F-4D97-AF65-F5344CB8AC3E}">
        <p14:creationId xmlns:p14="http://schemas.microsoft.com/office/powerpoint/2010/main" val="3972450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Other Legal Instruments</a:t>
            </a:r>
          </a:p>
        </p:txBody>
      </p:sp>
      <p:sp>
        <p:nvSpPr>
          <p:cNvPr id="16387" name="Rectangle 3"/>
          <p:cNvSpPr>
            <a:spLocks noGrp="1" noChangeArrowheads="1"/>
          </p:cNvSpPr>
          <p:nvPr>
            <p:ph idx="1"/>
          </p:nvPr>
        </p:nvSpPr>
        <p:spPr>
          <a:xfrm>
            <a:off x="135147" y="2227053"/>
            <a:ext cx="8229600" cy="3886200"/>
          </a:xfrm>
        </p:spPr>
        <p:txBody>
          <a:bodyPr/>
          <a:lstStyle/>
          <a:p>
            <a:pPr algn="ctr" eaLnBrk="1" hangingPunct="1">
              <a:buFontTx/>
              <a:buNone/>
            </a:pPr>
            <a:r>
              <a:rPr lang="en-US" dirty="0"/>
              <a:t>	 </a:t>
            </a:r>
            <a:r>
              <a:rPr lang="en-US" sz="3600" dirty="0"/>
              <a:t>DD Form 93, Record of Emergency Data</a:t>
            </a:r>
          </a:p>
          <a:p>
            <a:pPr algn="ctr" eaLnBrk="1" hangingPunct="1">
              <a:buFontTx/>
              <a:buNone/>
            </a:pPr>
            <a:r>
              <a:rPr lang="en-US" sz="3600" dirty="0"/>
              <a:t>Person Authorized To Direct Disposition (PADD)</a:t>
            </a:r>
          </a:p>
        </p:txBody>
      </p:sp>
    </p:spTree>
    <p:extLst>
      <p:ext uri="{BB962C8B-B14F-4D97-AF65-F5344CB8AC3E}">
        <p14:creationId xmlns:p14="http://schemas.microsoft.com/office/powerpoint/2010/main" val="24344807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Updating Your Documents</a:t>
            </a:r>
          </a:p>
        </p:txBody>
      </p:sp>
      <p:sp>
        <p:nvSpPr>
          <p:cNvPr id="17411" name="Rectangle 3"/>
          <p:cNvSpPr>
            <a:spLocks noGrp="1" noChangeArrowheads="1"/>
          </p:cNvSpPr>
          <p:nvPr>
            <p:ph idx="1"/>
          </p:nvPr>
        </p:nvSpPr>
        <p:spPr>
          <a:xfrm>
            <a:off x="212784" y="2008689"/>
            <a:ext cx="4343400" cy="4525962"/>
          </a:xfrm>
        </p:spPr>
        <p:txBody>
          <a:bodyPr/>
          <a:lstStyle/>
          <a:p>
            <a:pPr eaLnBrk="1" hangingPunct="1"/>
            <a:r>
              <a:rPr lang="en-US" sz="2800" dirty="0"/>
              <a:t>Review your estate plan periodically </a:t>
            </a:r>
          </a:p>
          <a:p>
            <a:pPr eaLnBrk="1" hangingPunct="1"/>
            <a:r>
              <a:rPr lang="en-US" sz="2800" dirty="0"/>
              <a:t>Make changes to documents</a:t>
            </a:r>
          </a:p>
          <a:p>
            <a:pPr eaLnBrk="1" hangingPunct="1"/>
            <a:r>
              <a:rPr lang="en-US" sz="2800" dirty="0"/>
              <a:t>Create new documents</a:t>
            </a:r>
          </a:p>
          <a:p>
            <a:pPr eaLnBrk="1" hangingPunct="1"/>
            <a:r>
              <a:rPr lang="en-US" sz="2800" dirty="0"/>
              <a:t>Do not wait until the last minute to think about an estate plan</a:t>
            </a:r>
          </a:p>
          <a:p>
            <a:pPr eaLnBrk="1" hangingPunct="1">
              <a:buFontTx/>
              <a:buNone/>
            </a:pPr>
            <a:endParaRPr lang="en-US" sz="28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4548" y="2380984"/>
            <a:ext cx="3872451" cy="3231211"/>
          </a:xfrm>
          <a:prstGeom prst="rect">
            <a:avLst/>
          </a:prstGeom>
        </p:spPr>
      </p:pic>
    </p:spTree>
    <p:extLst>
      <p:ext uri="{BB962C8B-B14F-4D97-AF65-F5344CB8AC3E}">
        <p14:creationId xmlns:p14="http://schemas.microsoft.com/office/powerpoint/2010/main" val="950307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0996" y="2600325"/>
            <a:ext cx="4611591" cy="2743200"/>
          </a:xfrm>
          <a:prstGeom prst="rect">
            <a:avLst/>
          </a:prstGeom>
        </p:spPr>
      </p:pic>
      <p:sp>
        <p:nvSpPr>
          <p:cNvPr id="3" name="Title 2"/>
          <p:cNvSpPr>
            <a:spLocks noGrp="1"/>
          </p:cNvSpPr>
          <p:nvPr>
            <p:ph type="title"/>
          </p:nvPr>
        </p:nvSpPr>
        <p:spPr/>
        <p:txBody>
          <a:bodyPr>
            <a:normAutofit/>
          </a:bodyPr>
          <a:lstStyle/>
          <a:p>
            <a:pPr algn="ctr"/>
            <a:r>
              <a:rPr lang="en-US" sz="5400" dirty="0"/>
              <a:t>QUESTIONS?</a:t>
            </a:r>
          </a:p>
        </p:txBody>
      </p:sp>
    </p:spTree>
    <p:extLst>
      <p:ext uri="{BB962C8B-B14F-4D97-AF65-F5344CB8AC3E}">
        <p14:creationId xmlns:p14="http://schemas.microsoft.com/office/powerpoint/2010/main" val="14222579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998453" y="2007079"/>
            <a:ext cx="7772400" cy="1470025"/>
          </a:xfrm>
        </p:spPr>
        <p:txBody>
          <a:bodyPr/>
          <a:lstStyle/>
          <a:p>
            <a:pPr eaLnBrk="1" hangingPunct="1"/>
            <a:r>
              <a:rPr lang="en-US" sz="4000" dirty="0"/>
              <a:t>Pre-Deployment Legal Issues</a:t>
            </a:r>
          </a:p>
        </p:txBody>
      </p:sp>
      <p:sp>
        <p:nvSpPr>
          <p:cNvPr id="2051" name="Rectangle 3"/>
          <p:cNvSpPr>
            <a:spLocks noGrp="1" noChangeArrowheads="1"/>
          </p:cNvSpPr>
          <p:nvPr>
            <p:ph type="subTitle" idx="1"/>
          </p:nvPr>
        </p:nvSpPr>
        <p:spPr>
          <a:xfrm>
            <a:off x="2537604" y="3119888"/>
            <a:ext cx="6400800" cy="914400"/>
          </a:xfrm>
        </p:spPr>
        <p:txBody>
          <a:bodyPr/>
          <a:lstStyle/>
          <a:p>
            <a:pPr eaLnBrk="1" hangingPunct="1"/>
            <a:r>
              <a:rPr lang="en-US" sz="2800" dirty="0">
                <a:solidFill>
                  <a:schemeClr val="bg2"/>
                </a:solidFill>
              </a:rPr>
              <a:t>Estate Planning, Family Care Plans, and Student Loans</a:t>
            </a:r>
          </a:p>
        </p:txBody>
      </p:sp>
      <p:pic>
        <p:nvPicPr>
          <p:cNvPr id="2052" name="Picture 5" descr="About 30,000-plus well-wishers attended the deployment ceremony for the Texas Army National Guard's 56th Brigade Combat Team, at Baylor  University's Floyd Casey Stadium in Waco, Texas. The 56th deployed to Iraq, the first combat deployment of a 36th Infantry Division unit since World War II. This photo appeared on www.army.mil.">
            <a:hlinkClick r:id="rId3"/>
          </p:cNvPr>
          <p:cNvPicPr>
            <a:picLocks noChangeAspect="1" noChangeArrowheads="1"/>
          </p:cNvPicPr>
          <p:nvPr/>
        </p:nvPicPr>
        <p:blipFill>
          <a:blip r:embed="rId4" cstate="print"/>
          <a:stretch>
            <a:fillRect/>
          </a:stretch>
        </p:blipFill>
        <p:spPr bwMode="auto">
          <a:xfrm>
            <a:off x="3564866" y="4244196"/>
            <a:ext cx="4639574" cy="2353574"/>
          </a:xfrm>
          <a:prstGeom prst="rect">
            <a:avLst/>
          </a:prstGeom>
          <a:noFill/>
          <a:ln w="9525">
            <a:noFill/>
            <a:miter lim="800000"/>
            <a:headEnd/>
            <a:tailEnd/>
          </a:ln>
        </p:spPr>
      </p:pic>
    </p:spTree>
    <p:extLst>
      <p:ext uri="{BB962C8B-B14F-4D97-AF65-F5344CB8AC3E}">
        <p14:creationId xmlns:p14="http://schemas.microsoft.com/office/powerpoint/2010/main" val="1316752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sz="4000" dirty="0"/>
              <a:t>Estate Planning</a:t>
            </a:r>
            <a:br>
              <a:rPr lang="en-US" sz="2800" dirty="0"/>
            </a:br>
            <a:r>
              <a:rPr lang="en-US" sz="2800" dirty="0"/>
              <a:t>Main Components</a:t>
            </a:r>
            <a:endParaRPr lang="en-US" sz="2400" dirty="0">
              <a:solidFill>
                <a:srgbClr val="003366"/>
              </a:solidFill>
            </a:endParaRPr>
          </a:p>
        </p:txBody>
      </p:sp>
      <p:sp>
        <p:nvSpPr>
          <p:cNvPr id="3075" name="Rectangle 3"/>
          <p:cNvSpPr>
            <a:spLocks noGrp="1" noChangeArrowheads="1"/>
          </p:cNvSpPr>
          <p:nvPr>
            <p:ph idx="1"/>
          </p:nvPr>
        </p:nvSpPr>
        <p:spPr>
          <a:xfrm>
            <a:off x="314399" y="2218714"/>
            <a:ext cx="9784080" cy="4206240"/>
          </a:xfrm>
        </p:spPr>
        <p:txBody>
          <a:bodyPr/>
          <a:lstStyle/>
          <a:p>
            <a:pPr eaLnBrk="1" hangingPunct="1"/>
            <a:r>
              <a:rPr lang="en-US" dirty="0"/>
              <a:t>Wills</a:t>
            </a:r>
          </a:p>
          <a:p>
            <a:pPr eaLnBrk="1" hangingPunct="1"/>
            <a:r>
              <a:rPr lang="en-US" dirty="0"/>
              <a:t>Family Care Plans</a:t>
            </a:r>
          </a:p>
          <a:p>
            <a:pPr eaLnBrk="1" hangingPunct="1"/>
            <a:r>
              <a:rPr lang="en-US" dirty="0"/>
              <a:t>Powers of Attorney</a:t>
            </a:r>
          </a:p>
          <a:p>
            <a:pPr eaLnBrk="1" hangingPunct="1"/>
            <a:r>
              <a:rPr lang="en-US" dirty="0"/>
              <a:t>SGLI Designation</a:t>
            </a:r>
          </a:p>
          <a:p>
            <a:pPr eaLnBrk="1" hangingPunct="1"/>
            <a:r>
              <a:rPr lang="en-US" dirty="0"/>
              <a:t>Beneficiary Designations On IRA, TSP, and other Investments</a:t>
            </a:r>
          </a:p>
          <a:p>
            <a:pPr eaLnBrk="1" hangingPunct="1"/>
            <a:r>
              <a:rPr lang="en-US" dirty="0"/>
              <a:t>Real Estate</a:t>
            </a:r>
          </a:p>
          <a:p>
            <a:pPr eaLnBrk="1" hangingPunct="1"/>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5102" y="2669876"/>
            <a:ext cx="3991897" cy="2519516"/>
          </a:xfrm>
          <a:prstGeom prst="rect">
            <a:avLst/>
          </a:prstGeom>
        </p:spPr>
      </p:pic>
    </p:spTree>
    <p:extLst>
      <p:ext uri="{BB962C8B-B14F-4D97-AF65-F5344CB8AC3E}">
        <p14:creationId xmlns:p14="http://schemas.microsoft.com/office/powerpoint/2010/main" val="2148869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Wills</a:t>
            </a:r>
          </a:p>
        </p:txBody>
      </p:sp>
      <p:sp>
        <p:nvSpPr>
          <p:cNvPr id="4099" name="Rectangle 3"/>
          <p:cNvSpPr>
            <a:spLocks noGrp="1" noChangeArrowheads="1"/>
          </p:cNvSpPr>
          <p:nvPr>
            <p:ph idx="1"/>
          </p:nvPr>
        </p:nvSpPr>
        <p:spPr>
          <a:xfrm>
            <a:off x="443795" y="2356736"/>
            <a:ext cx="9784080" cy="4206240"/>
          </a:xfrm>
        </p:spPr>
        <p:txBody>
          <a:bodyPr/>
          <a:lstStyle/>
          <a:p>
            <a:pPr eaLnBrk="1" hangingPunct="1"/>
            <a:r>
              <a:rPr lang="en-US" sz="2800" dirty="0"/>
              <a:t>Wills In General</a:t>
            </a:r>
          </a:p>
          <a:p>
            <a:pPr lvl="2" eaLnBrk="1" hangingPunct="1">
              <a:buFont typeface="Wingdings" pitchFamily="2" charset="2"/>
              <a:buChar char="Ø"/>
            </a:pPr>
            <a:r>
              <a:rPr lang="en-US" sz="2800" dirty="0"/>
              <a:t> Estate Plan</a:t>
            </a:r>
          </a:p>
          <a:p>
            <a:pPr lvl="2" eaLnBrk="1" hangingPunct="1">
              <a:buFont typeface="Wingdings" pitchFamily="2" charset="2"/>
              <a:buChar char="Ø"/>
            </a:pPr>
            <a:r>
              <a:rPr lang="en-US" sz="2800" dirty="0"/>
              <a:t> Purpose Of Wills</a:t>
            </a:r>
          </a:p>
          <a:p>
            <a:pPr lvl="2" eaLnBrk="1" hangingPunct="1">
              <a:buFont typeface="Wingdings" pitchFamily="2" charset="2"/>
              <a:buChar char="Ø"/>
            </a:pPr>
            <a:r>
              <a:rPr lang="en-US" sz="2800" dirty="0"/>
              <a:t> Importance Of Wills</a:t>
            </a:r>
          </a:p>
          <a:p>
            <a:pPr lvl="2" eaLnBrk="1" hangingPunct="1">
              <a:buFont typeface="Wingdings" pitchFamily="2" charset="2"/>
              <a:buChar char="Ø"/>
            </a:pPr>
            <a:r>
              <a:rPr lang="en-US" sz="2800" dirty="0"/>
              <a:t> Probate</a:t>
            </a:r>
          </a:p>
        </p:txBody>
      </p:sp>
    </p:spTree>
    <p:extLst>
      <p:ext uri="{BB962C8B-B14F-4D97-AF65-F5344CB8AC3E}">
        <p14:creationId xmlns:p14="http://schemas.microsoft.com/office/powerpoint/2010/main" val="176062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Wills</a:t>
            </a:r>
          </a:p>
        </p:txBody>
      </p:sp>
      <p:sp>
        <p:nvSpPr>
          <p:cNvPr id="5123" name="Rectangle 3"/>
          <p:cNvSpPr>
            <a:spLocks noGrp="1" noChangeArrowheads="1"/>
          </p:cNvSpPr>
          <p:nvPr>
            <p:ph idx="1"/>
          </p:nvPr>
        </p:nvSpPr>
        <p:spPr>
          <a:xfrm>
            <a:off x="980536" y="2158043"/>
            <a:ext cx="8229600" cy="4525963"/>
          </a:xfrm>
        </p:spPr>
        <p:txBody>
          <a:bodyPr/>
          <a:lstStyle/>
          <a:p>
            <a:pPr eaLnBrk="1" hangingPunct="1"/>
            <a:r>
              <a:rPr lang="en-US" dirty="0"/>
              <a:t>Advantages To Having A Will</a:t>
            </a:r>
          </a:p>
          <a:p>
            <a:pPr lvl="2" eaLnBrk="1" hangingPunct="1">
              <a:buFont typeface="Wingdings" pitchFamily="2" charset="2"/>
              <a:buChar char="Ø"/>
            </a:pPr>
            <a:r>
              <a:rPr lang="en-US" dirty="0"/>
              <a:t> Intestacy (No Will) May Not Meet Your Intent</a:t>
            </a:r>
          </a:p>
          <a:p>
            <a:pPr lvl="2" eaLnBrk="1" hangingPunct="1">
              <a:buFont typeface="Wingdings" pitchFamily="2" charset="2"/>
              <a:buChar char="Ø"/>
            </a:pPr>
            <a:r>
              <a:rPr lang="en-US" dirty="0"/>
              <a:t> Administrative Costs May Be Less</a:t>
            </a:r>
          </a:p>
          <a:p>
            <a:pPr lvl="2" eaLnBrk="1" hangingPunct="1">
              <a:buFont typeface="Wingdings" pitchFamily="2" charset="2"/>
              <a:buChar char="Ø"/>
            </a:pPr>
            <a:r>
              <a:rPr lang="en-US" dirty="0"/>
              <a:t> Can Name Executor And Guardians</a:t>
            </a:r>
          </a:p>
        </p:txBody>
      </p:sp>
      <p:pic>
        <p:nvPicPr>
          <p:cNvPr id="5124" name="Picture 5" descr="OCPA-2006-09-22-144752"/>
          <p:cNvPicPr>
            <a:picLocks noChangeAspect="1" noChangeArrowheads="1"/>
          </p:cNvPicPr>
          <p:nvPr/>
        </p:nvPicPr>
        <p:blipFill>
          <a:blip r:embed="rId3" cstate="print"/>
          <a:stretch>
            <a:fillRect/>
          </a:stretch>
        </p:blipFill>
        <p:spPr bwMode="auto">
          <a:xfrm>
            <a:off x="6763109" y="3991155"/>
            <a:ext cx="3352800" cy="2209800"/>
          </a:xfrm>
          <a:prstGeom prst="rect">
            <a:avLst/>
          </a:prstGeom>
          <a:noFill/>
          <a:ln w="9525">
            <a:noFill/>
            <a:miter lim="800000"/>
            <a:headEnd/>
            <a:tailEnd/>
          </a:ln>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96036" y="3891116"/>
            <a:ext cx="3245259" cy="2128684"/>
          </a:xfrm>
          <a:prstGeom prst="rect">
            <a:avLst/>
          </a:prstGeom>
        </p:spPr>
      </p:pic>
    </p:spTree>
    <p:extLst>
      <p:ext uri="{BB962C8B-B14F-4D97-AF65-F5344CB8AC3E}">
        <p14:creationId xmlns:p14="http://schemas.microsoft.com/office/powerpoint/2010/main" val="3915360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Wills</a:t>
            </a:r>
          </a:p>
        </p:txBody>
      </p:sp>
      <p:sp>
        <p:nvSpPr>
          <p:cNvPr id="6147" name="Rectangle 3"/>
          <p:cNvSpPr>
            <a:spLocks noGrp="1" noChangeArrowheads="1"/>
          </p:cNvSpPr>
          <p:nvPr>
            <p:ph idx="1"/>
          </p:nvPr>
        </p:nvSpPr>
        <p:spPr>
          <a:xfrm>
            <a:off x="2057400" y="1905001"/>
            <a:ext cx="8229600" cy="4525963"/>
          </a:xfrm>
        </p:spPr>
        <p:txBody>
          <a:bodyPr/>
          <a:lstStyle/>
          <a:p>
            <a:pPr eaLnBrk="1" hangingPunct="1"/>
            <a:r>
              <a:rPr lang="en-US" sz="2800" dirty="0"/>
              <a:t>Advantages To Having A Will</a:t>
            </a:r>
          </a:p>
          <a:p>
            <a:pPr lvl="2" eaLnBrk="1" hangingPunct="1">
              <a:buFont typeface="Wingdings" pitchFamily="2" charset="2"/>
              <a:buChar char="Ø"/>
            </a:pPr>
            <a:r>
              <a:rPr lang="en-US" sz="2800" dirty="0"/>
              <a:t> Can Arrange Disposition Of Property To Minor Children</a:t>
            </a:r>
          </a:p>
          <a:p>
            <a:pPr lvl="2" eaLnBrk="1" hangingPunct="1">
              <a:buFont typeface="Wingdings" pitchFamily="2" charset="2"/>
              <a:buChar char="Ø"/>
            </a:pPr>
            <a:r>
              <a:rPr lang="en-US" sz="2800" dirty="0"/>
              <a:t> Can Minimize Federal And State Estate Tax Liability</a:t>
            </a:r>
          </a:p>
        </p:txBody>
      </p:sp>
    </p:spTree>
    <p:extLst>
      <p:ext uri="{BB962C8B-B14F-4D97-AF65-F5344CB8AC3E}">
        <p14:creationId xmlns:p14="http://schemas.microsoft.com/office/powerpoint/2010/main" val="2099179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4000"/>
              <a:t>Estate Planning</a:t>
            </a:r>
            <a:br>
              <a:rPr lang="en-US" sz="2800"/>
            </a:br>
            <a:r>
              <a:rPr lang="en-US" sz="3600">
                <a:solidFill>
                  <a:srgbClr val="003366"/>
                </a:solidFill>
              </a:rPr>
              <a:t>Wills</a:t>
            </a:r>
          </a:p>
        </p:txBody>
      </p:sp>
      <p:sp>
        <p:nvSpPr>
          <p:cNvPr id="7171" name="Rectangle 3"/>
          <p:cNvSpPr>
            <a:spLocks noGrp="1" noChangeArrowheads="1"/>
          </p:cNvSpPr>
          <p:nvPr>
            <p:ph idx="1"/>
          </p:nvPr>
        </p:nvSpPr>
        <p:spPr>
          <a:xfrm>
            <a:off x="618226" y="2149417"/>
            <a:ext cx="8229600" cy="4221163"/>
          </a:xfrm>
        </p:spPr>
        <p:txBody>
          <a:bodyPr/>
          <a:lstStyle/>
          <a:p>
            <a:pPr eaLnBrk="1" hangingPunct="1">
              <a:lnSpc>
                <a:spcPct val="90000"/>
              </a:lnSpc>
            </a:pPr>
            <a:endParaRPr lang="en-US" dirty="0"/>
          </a:p>
          <a:p>
            <a:pPr eaLnBrk="1" hangingPunct="1">
              <a:lnSpc>
                <a:spcPct val="90000"/>
              </a:lnSpc>
            </a:pPr>
            <a:r>
              <a:rPr lang="en-US" dirty="0"/>
              <a:t>Care of an executed will:</a:t>
            </a:r>
          </a:p>
          <a:p>
            <a:pPr lvl="2" eaLnBrk="1" hangingPunct="1">
              <a:lnSpc>
                <a:spcPct val="90000"/>
              </a:lnSpc>
              <a:buFont typeface="Wingdings" pitchFamily="2" charset="2"/>
              <a:buChar char="Ø"/>
            </a:pPr>
            <a:r>
              <a:rPr lang="en-US" dirty="0"/>
              <a:t> Do not remove staples</a:t>
            </a:r>
          </a:p>
          <a:p>
            <a:pPr lvl="2" eaLnBrk="1" hangingPunct="1">
              <a:lnSpc>
                <a:spcPct val="90000"/>
              </a:lnSpc>
              <a:buFont typeface="Wingdings" pitchFamily="2" charset="2"/>
              <a:buChar char="Ø"/>
            </a:pPr>
            <a:r>
              <a:rPr lang="en-US" dirty="0"/>
              <a:t> Do not write on executed will</a:t>
            </a:r>
          </a:p>
          <a:p>
            <a:pPr lvl="2" eaLnBrk="1" hangingPunct="1">
              <a:lnSpc>
                <a:spcPct val="90000"/>
              </a:lnSpc>
              <a:buFont typeface="Wingdings" pitchFamily="2" charset="2"/>
              <a:buChar char="Ø"/>
            </a:pPr>
            <a:r>
              <a:rPr lang="en-US" dirty="0"/>
              <a:t> Do not make copies of the executed will</a:t>
            </a:r>
          </a:p>
          <a:p>
            <a:pPr lvl="2" eaLnBrk="1" hangingPunct="1">
              <a:lnSpc>
                <a:spcPct val="90000"/>
              </a:lnSpc>
              <a:buFont typeface="Wingdings" pitchFamily="2" charset="2"/>
              <a:buChar char="Ø"/>
            </a:pPr>
            <a:r>
              <a:rPr lang="en-US" dirty="0"/>
              <a:t> Do not hide will or take it with you</a:t>
            </a:r>
          </a:p>
          <a:p>
            <a:pPr lvl="2" eaLnBrk="1" hangingPunct="1">
              <a:lnSpc>
                <a:spcPct val="90000"/>
              </a:lnSpc>
            </a:pPr>
            <a:endParaRPr lang="en-US" sz="2000" dirty="0"/>
          </a:p>
          <a:p>
            <a:pPr eaLnBrk="1" hangingPunct="1">
              <a:lnSpc>
                <a:spcPct val="90000"/>
              </a:lnSpc>
            </a:pPr>
            <a:r>
              <a:rPr lang="en-US" dirty="0"/>
              <a:t>Any of these actions can lead to an invalid or ineffective will</a:t>
            </a:r>
          </a:p>
        </p:txBody>
      </p:sp>
    </p:spTree>
    <p:extLst>
      <p:ext uri="{BB962C8B-B14F-4D97-AF65-F5344CB8AC3E}">
        <p14:creationId xmlns:p14="http://schemas.microsoft.com/office/powerpoint/2010/main" val="3577546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81200" y="457200"/>
            <a:ext cx="5486400" cy="1143000"/>
          </a:xfrm>
        </p:spPr>
        <p:txBody>
          <a:bodyPr/>
          <a:lstStyle/>
          <a:p>
            <a:pPr eaLnBrk="1" hangingPunct="1"/>
            <a:r>
              <a:rPr lang="en-US"/>
              <a:t>Family Care Plans</a:t>
            </a:r>
            <a:endParaRPr lang="en-US" sz="3200">
              <a:solidFill>
                <a:srgbClr val="003366"/>
              </a:solidFill>
            </a:endParaRPr>
          </a:p>
        </p:txBody>
      </p:sp>
      <p:sp>
        <p:nvSpPr>
          <p:cNvPr id="8195" name="Rectangle 3"/>
          <p:cNvSpPr>
            <a:spLocks noGrp="1" noChangeArrowheads="1"/>
          </p:cNvSpPr>
          <p:nvPr>
            <p:ph idx="1"/>
          </p:nvPr>
        </p:nvSpPr>
        <p:spPr>
          <a:xfrm>
            <a:off x="393940" y="2025771"/>
            <a:ext cx="8229600" cy="4525963"/>
          </a:xfrm>
        </p:spPr>
        <p:txBody>
          <a:bodyPr/>
          <a:lstStyle/>
          <a:p>
            <a:pPr eaLnBrk="1" hangingPunct="1"/>
            <a:r>
              <a:rPr lang="en-US" sz="2800" dirty="0"/>
              <a:t>Go beyond DA Form 5305</a:t>
            </a:r>
          </a:p>
          <a:p>
            <a:pPr eaLnBrk="1" hangingPunct="1"/>
            <a:r>
              <a:rPr lang="en-US" sz="2800" dirty="0"/>
              <a:t>Do not take the place of court ordered guardianships</a:t>
            </a:r>
          </a:p>
          <a:p>
            <a:pPr lvl="1" eaLnBrk="1" hangingPunct="1">
              <a:buFont typeface="Wingdings" pitchFamily="2" charset="2"/>
              <a:buChar char="Ø"/>
            </a:pPr>
            <a:r>
              <a:rPr lang="en-US" sz="2400" dirty="0"/>
              <a:t> Powers of Attorney for guardians do not supersede court ordered guardianships</a:t>
            </a:r>
          </a:p>
          <a:p>
            <a:pPr lvl="1" eaLnBrk="1" hangingPunct="1">
              <a:buFont typeface="Wingdings" pitchFamily="2" charset="2"/>
              <a:buChar char="Ø"/>
            </a:pPr>
            <a:r>
              <a:rPr lang="en-US" sz="2400" dirty="0"/>
              <a:t> Powers of Attorney </a:t>
            </a:r>
            <a:r>
              <a:rPr lang="en-US" sz="2400" u="sng" dirty="0"/>
              <a:t>not effective</a:t>
            </a:r>
            <a:r>
              <a:rPr lang="en-US" sz="2400" dirty="0"/>
              <a:t> to </a:t>
            </a:r>
            <a:r>
              <a:rPr lang="en-US" sz="2400" u="sng" dirty="0"/>
              <a:t>transfer custody</a:t>
            </a:r>
            <a:r>
              <a:rPr lang="en-US" sz="2400" dirty="0"/>
              <a:t> of minor children</a:t>
            </a:r>
          </a:p>
          <a:p>
            <a:pPr eaLnBrk="1" hangingPunct="1"/>
            <a:r>
              <a:rPr lang="en-US" sz="2800" dirty="0"/>
              <a:t>A state court custody order may be appropriate for difficult custody issues while deployed</a:t>
            </a:r>
          </a:p>
          <a:p>
            <a:pPr lvl="1" eaLnBrk="1" hangingPunct="1">
              <a:buFont typeface="Wingdings" pitchFamily="2" charset="2"/>
              <a:buChar char="Ø"/>
            </a:pPr>
            <a:r>
              <a:rPr lang="en-US" sz="2400" dirty="0"/>
              <a:t>See Legal Assistance</a:t>
            </a:r>
          </a:p>
          <a:p>
            <a:pPr lvl="1" eaLnBrk="1" hangingPunct="1">
              <a:buFont typeface="Wingdings" pitchFamily="2" charset="2"/>
              <a:buChar char="Ø"/>
            </a:pPr>
            <a:endParaRPr lang="en-US" sz="2400"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3540" y="2945651"/>
            <a:ext cx="3030333" cy="2358667"/>
          </a:xfrm>
          <a:prstGeom prst="rect">
            <a:avLst/>
          </a:prstGeom>
        </p:spPr>
      </p:pic>
    </p:spTree>
    <p:extLst>
      <p:ext uri="{BB962C8B-B14F-4D97-AF65-F5344CB8AC3E}">
        <p14:creationId xmlns:p14="http://schemas.microsoft.com/office/powerpoint/2010/main" val="1170559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a:xfrm>
            <a:off x="1488143" y="381000"/>
            <a:ext cx="9563616" cy="914400"/>
          </a:xfrm>
        </p:spPr>
        <p:txBody>
          <a:bodyPr>
            <a:normAutofit fontScale="90000"/>
          </a:bodyPr>
          <a:lstStyle/>
          <a:p>
            <a:pPr eaLnBrk="1" hangingPunct="1"/>
            <a:r>
              <a:rPr lang="en-US" sz="3600" dirty="0"/>
              <a:t>50 U.S.C. § 3938 :  Child Custody Protections</a:t>
            </a:r>
          </a:p>
        </p:txBody>
      </p:sp>
      <p:sp>
        <p:nvSpPr>
          <p:cNvPr id="19459" name="Rectangle 3"/>
          <p:cNvSpPr>
            <a:spLocks noGrp="1" noChangeArrowheads="1"/>
          </p:cNvSpPr>
          <p:nvPr>
            <p:ph idx="1"/>
          </p:nvPr>
        </p:nvSpPr>
        <p:spPr>
          <a:xfrm>
            <a:off x="92015" y="2205487"/>
            <a:ext cx="8458200" cy="4800600"/>
          </a:xfrm>
        </p:spPr>
        <p:txBody>
          <a:bodyPr/>
          <a:lstStyle/>
          <a:p>
            <a:pPr lvl="1" eaLnBrk="1" hangingPunct="1"/>
            <a:r>
              <a:rPr lang="en-US" dirty="0">
                <a:latin typeface="+mj-lt"/>
              </a:rPr>
              <a:t>Amended SCRA includes the following provisions:</a:t>
            </a:r>
          </a:p>
          <a:p>
            <a:pPr lvl="2" eaLnBrk="1" hangingPunct="1"/>
            <a:r>
              <a:rPr lang="en-US" sz="2800" dirty="0">
                <a:latin typeface="+mj-lt"/>
              </a:rPr>
              <a:t>Deployment-triggered temporary custody expires upon redeployment</a:t>
            </a:r>
          </a:p>
          <a:p>
            <a:pPr lvl="2" eaLnBrk="1" hangingPunct="1"/>
            <a:r>
              <a:rPr lang="en-US" sz="2800" dirty="0">
                <a:latin typeface="+mj-lt"/>
              </a:rPr>
              <a:t>Permanent custody modification request: deployment/potential deployment cannot be considered as sole factor in determining Best Interests of the Child</a:t>
            </a:r>
          </a:p>
          <a:p>
            <a:pPr lvl="2" eaLnBrk="1" hangingPunct="1"/>
            <a:r>
              <a:rPr lang="en-US" sz="2800" dirty="0">
                <a:latin typeface="+mj-lt"/>
              </a:rPr>
              <a:t>State’s higher protections trump baseline</a:t>
            </a:r>
          </a:p>
          <a:p>
            <a:pPr lvl="2" eaLnBrk="1" hangingPunct="1">
              <a:buFont typeface="Wingdings" pitchFamily="2" charset="2"/>
              <a:buNone/>
            </a:pPr>
            <a:endParaRPr lang="en-US" sz="2200" dirty="0"/>
          </a:p>
          <a:p>
            <a:pPr lvl="2" eaLnBrk="1" hangingPunct="1"/>
            <a:endParaRPr lang="en-US" sz="2500" dirty="0"/>
          </a:p>
          <a:p>
            <a:pPr lvl="2" eaLnBrk="1" hangingPunct="1"/>
            <a:endParaRPr lang="en-US" sz="2500" dirty="0"/>
          </a:p>
          <a:p>
            <a:pPr lvl="1" eaLnBrk="1" hangingPunct="1"/>
            <a:endParaRPr lang="en-US" dirty="0">
              <a:solidFill>
                <a:schemeClr val="bg1"/>
              </a:solidFill>
            </a:endParaRPr>
          </a:p>
        </p:txBody>
      </p:sp>
    </p:spTree>
    <p:extLst>
      <p:ext uri="{BB962C8B-B14F-4D97-AF65-F5344CB8AC3E}">
        <p14:creationId xmlns:p14="http://schemas.microsoft.com/office/powerpoint/2010/main" val="41158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181</TotalTime>
  <Words>5333</Words>
  <Application>Microsoft Office PowerPoint</Application>
  <PresentationFormat>Widescreen</PresentationFormat>
  <Paragraphs>271</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Corbel</vt:lpstr>
      <vt:lpstr>Wingdings</vt:lpstr>
      <vt:lpstr>1_Banded</vt:lpstr>
      <vt:lpstr>Army STANDARD TRAINING PACKAGE</vt:lpstr>
      <vt:lpstr>Pre-Deployment Legal Issues</vt:lpstr>
      <vt:lpstr>Estate Planning Main Components</vt:lpstr>
      <vt:lpstr>Estate Planning Wills</vt:lpstr>
      <vt:lpstr>Estate Planning Wills</vt:lpstr>
      <vt:lpstr>Estate Planning Wills</vt:lpstr>
      <vt:lpstr>Estate Planning Wills</vt:lpstr>
      <vt:lpstr>Family Care Plans</vt:lpstr>
      <vt:lpstr>50 U.S.C. § 3938 :  Child Custody Protections</vt:lpstr>
      <vt:lpstr>Estate Planning Other Legal Instruments</vt:lpstr>
      <vt:lpstr>Estate Planning Other Legal Instruments</vt:lpstr>
      <vt:lpstr>Estate Planning Other Legal Instruments</vt:lpstr>
      <vt:lpstr>Estate Planning Other Legal Instruments</vt:lpstr>
      <vt:lpstr>Estate Planning Other Legal Instruments</vt:lpstr>
      <vt:lpstr>Estate Planning Other Legal Instruments</vt:lpstr>
      <vt:lpstr>Estate Planning Other Legal Instruments</vt:lpstr>
      <vt:lpstr>Estate Planning Other Legal Instruments</vt:lpstr>
      <vt:lpstr>Estate Planning Updating Your Documents</vt:lpstr>
      <vt:lpstr>QUESTIONS?</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Pre-Deployment Legal Issues</dc:title>
  <dc:creator>Melvin L. Williams</dc:creator>
  <cp:lastModifiedBy>Gonzalez, Humberto J (Berto) SR CTR USARMY (USA)</cp:lastModifiedBy>
  <cp:revision>36</cp:revision>
  <dcterms:created xsi:type="dcterms:W3CDTF">2016-05-09T16:43:08Z</dcterms:created>
  <dcterms:modified xsi:type="dcterms:W3CDTF">2024-09-12T18:25:19Z</dcterms:modified>
</cp:coreProperties>
</file>